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8" r:id="rId3"/>
    <p:sldId id="309" r:id="rId5"/>
    <p:sldId id="331" r:id="rId6"/>
    <p:sldId id="356" r:id="rId7"/>
    <p:sldId id="363" r:id="rId8"/>
    <p:sldId id="335" r:id="rId9"/>
    <p:sldId id="357" r:id="rId10"/>
    <p:sldId id="358" r:id="rId11"/>
    <p:sldId id="338" r:id="rId12"/>
    <p:sldId id="361" r:id="rId13"/>
    <p:sldId id="362" r:id="rId14"/>
    <p:sldId id="337" r:id="rId15"/>
    <p:sldId id="321" r:id="rId16"/>
    <p:sldId id="380" r:id="rId17"/>
    <p:sldId id="320" r:id="rId18"/>
    <p:sldId id="322" r:id="rId19"/>
    <p:sldId id="376" r:id="rId20"/>
    <p:sldId id="328" r:id="rId21"/>
    <p:sldId id="332" r:id="rId22"/>
    <p:sldId id="314" r:id="rId23"/>
    <p:sldId id="389" r:id="rId24"/>
    <p:sldId id="390" r:id="rId25"/>
    <p:sldId id="391" r:id="rId26"/>
    <p:sldId id="392" r:id="rId27"/>
    <p:sldId id="394" r:id="rId28"/>
    <p:sldId id="395" r:id="rId29"/>
    <p:sldId id="396" r:id="rId30"/>
    <p:sldId id="397" r:id="rId31"/>
    <p:sldId id="398" r:id="rId32"/>
    <p:sldId id="354" r:id="rId33"/>
    <p:sldId id="319" r:id="rId34"/>
  </p:sldIdLst>
  <p:sldSz cx="9144000" cy="6858000" type="screen4x3"/>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3CBCB"/>
    <a:srgbClr val="DA7A7A"/>
    <a:srgbClr val="AD0101"/>
    <a:srgbClr val="D73600"/>
    <a:srgbClr val="C0005F"/>
    <a:srgbClr val="E16100"/>
    <a:srgbClr val="F1E7E7"/>
    <a:srgbClr val="FFFFFF"/>
    <a:srgbClr val="FAB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29" autoAdjust="0"/>
  </p:normalViewPr>
  <p:slideViewPr>
    <p:cSldViewPr>
      <p:cViewPr varScale="1">
        <p:scale>
          <a:sx n="72" d="100"/>
          <a:sy n="72" d="100"/>
        </p:scale>
        <p:origin x="480" y="66"/>
      </p:cViewPr>
      <p:guideLst>
        <p:guide orient="horz" pos="2251"/>
        <p:guide pos="2852"/>
      </p:guideLst>
    </p:cSldViewPr>
  </p:slideViewPr>
  <p:notesTextViewPr>
    <p:cViewPr>
      <p:scale>
        <a:sx n="1" d="1"/>
        <a:sy n="1" d="1"/>
      </p:scale>
      <p:origin x="0" y="0"/>
    </p:cViewPr>
  </p:notesTextViewPr>
  <p:sorterViewPr>
    <p:cViewPr>
      <p:scale>
        <a:sx n="100" d="100"/>
        <a:sy n="100" d="100"/>
      </p:scale>
      <p:origin x="0" y="466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0835B04-E0AA-40EE-9EE1-BCCD43D09129}" type="doc">
      <dgm:prSet loTypeId="urn:microsoft.com/office/officeart/2005/8/layout/hierarchy2#1" loCatId="hierarchy" qsTypeId="urn:microsoft.com/office/officeart/2005/8/quickstyle/simple1#1" qsCatId="simple" csTypeId="urn:microsoft.com/office/officeart/2005/8/colors/accent1_2#1" csCatId="accent1" phldr="1"/>
      <dgm:spPr/>
      <dgm:t>
        <a:bodyPr/>
        <a:lstStyle/>
        <a:p>
          <a:endParaRPr lang="zh-CN" altLang="en-US"/>
        </a:p>
      </dgm:t>
    </dgm:pt>
    <dgm:pt modelId="{03D6C2BB-8DB6-4557-8D22-B560DC186B01}">
      <dgm:prSet phldrT="[文本]" custT="1"/>
      <dgm:spPr>
        <a:solidFill>
          <a:srgbClr val="C00000"/>
        </a:solidFill>
        <a:ln>
          <a:solidFill>
            <a:schemeClr val="tx1"/>
          </a:solidFill>
        </a:ln>
      </dgm:spPr>
      <dgm:t>
        <a:bodyPr/>
        <a:lstStyle/>
        <a:p>
          <a:r>
            <a:rPr lang="zh-CN" altLang="en-US" sz="2000" b="1" dirty="0">
              <a:solidFill>
                <a:schemeClr val="bg1"/>
              </a:solidFill>
              <a:latin typeface="+mn-lt"/>
              <a:ea typeface="+mn-ea"/>
              <a:cs typeface="+mn-ea"/>
              <a:sym typeface="+mn-lt"/>
            </a:rPr>
            <a:t>大学生医疗保障体系</a:t>
          </a:r>
        </a:p>
      </dgm:t>
    </dgm:pt>
    <dgm:pt modelId="{0EC70181-7687-4D27-9466-0BADBF2C172D}" cxnId="{F1E65B36-F0F6-4FC6-AF79-6E81E0B4F54C}" type="parTrans">
      <dgm:prSet/>
      <dgm:spPr/>
      <dgm:t>
        <a:bodyPr/>
        <a:lstStyle/>
        <a:p>
          <a:endParaRPr lang="zh-CN" altLang="en-US"/>
        </a:p>
      </dgm:t>
    </dgm:pt>
    <dgm:pt modelId="{BC065302-1C9D-446F-B3F3-33B8DF9A635D}" cxnId="{F1E65B36-F0F6-4FC6-AF79-6E81E0B4F54C}" type="sibTrans">
      <dgm:prSet/>
      <dgm:spPr/>
      <dgm:t>
        <a:bodyPr/>
        <a:lstStyle/>
        <a:p>
          <a:endParaRPr lang="zh-CN" altLang="en-US"/>
        </a:p>
      </dgm:t>
    </dgm:pt>
    <dgm:pt modelId="{D9BDB071-3D34-4841-8184-54475E395B9C}">
      <dgm:prSet phldrT="[文本]" custT="1"/>
      <dgm:spPr>
        <a:ln>
          <a:solidFill>
            <a:schemeClr val="tx1"/>
          </a:solidFill>
        </a:ln>
      </dgm:spPr>
      <dgm:t>
        <a:bodyPr/>
        <a:lstStyle/>
        <a:p>
          <a:r>
            <a:rPr lang="zh-CN" altLang="en-US" sz="1800" b="1" dirty="0">
              <a:latin typeface="+mn-lt"/>
              <a:ea typeface="+mn-ea"/>
              <a:cs typeface="+mn-ea"/>
              <a:sym typeface="+mn-lt"/>
            </a:rPr>
            <a:t>上海市城镇居民基本医疗保险</a:t>
          </a:r>
        </a:p>
      </dgm:t>
    </dgm:pt>
    <dgm:pt modelId="{72BCE81F-9C41-4F85-913B-679099AC78DE}" cxnId="{339A6C6F-F223-48AE-96F5-25AE12F5282E}" type="parTrans">
      <dgm:prSet/>
      <dgm:spPr/>
      <dgm:t>
        <a:bodyPr/>
        <a:lstStyle/>
        <a:p>
          <a:endParaRPr lang="zh-CN" altLang="en-US"/>
        </a:p>
      </dgm:t>
    </dgm:pt>
    <dgm:pt modelId="{79F8A4D9-7BCD-4A28-9735-A10D1877CDBA}" cxnId="{339A6C6F-F223-48AE-96F5-25AE12F5282E}" type="sibTrans">
      <dgm:prSet/>
      <dgm:spPr/>
      <dgm:t>
        <a:bodyPr/>
        <a:lstStyle/>
        <a:p>
          <a:endParaRPr lang="zh-CN" altLang="en-US"/>
        </a:p>
      </dgm:t>
    </dgm:pt>
    <dgm:pt modelId="{EABE83C7-39D9-4696-AF44-A9FF2E678507}">
      <dgm:prSet phldrT="[文本]" custT="1"/>
      <dgm:spPr>
        <a:ln>
          <a:solidFill>
            <a:schemeClr val="tx1"/>
          </a:solidFill>
        </a:ln>
      </dgm:spPr>
      <dgm:t>
        <a:bodyPr/>
        <a:lstStyle/>
        <a:p>
          <a:r>
            <a:rPr lang="zh-CN" altLang="en-US" sz="1800" b="1" dirty="0">
              <a:latin typeface="+mn-lt"/>
              <a:ea typeface="+mn-ea"/>
              <a:cs typeface="+mn-ea"/>
              <a:sym typeface="+mn-lt"/>
            </a:rPr>
            <a:t>大学生系列商业保险</a:t>
          </a:r>
        </a:p>
      </dgm:t>
    </dgm:pt>
    <dgm:pt modelId="{CB46A6BA-95DE-4152-AF70-165A90CABF4B}" cxnId="{48531FBD-FD22-4ACE-AB65-7359975E8654}" type="parTrans">
      <dgm:prSet/>
      <dgm:spPr/>
      <dgm:t>
        <a:bodyPr/>
        <a:lstStyle/>
        <a:p>
          <a:endParaRPr lang="zh-CN" altLang="en-US"/>
        </a:p>
      </dgm:t>
    </dgm:pt>
    <dgm:pt modelId="{8A0BE888-5BC1-4E84-B79C-4B911E6A7737}" cxnId="{48531FBD-FD22-4ACE-AB65-7359975E8654}" type="sibTrans">
      <dgm:prSet/>
      <dgm:spPr/>
      <dgm:t>
        <a:bodyPr/>
        <a:lstStyle/>
        <a:p>
          <a:endParaRPr lang="zh-CN" altLang="en-US"/>
        </a:p>
      </dgm:t>
    </dgm:pt>
    <dgm:pt modelId="{89B66203-0E12-405D-A8E5-F5DA8B13D6DE}" type="pres">
      <dgm:prSet presAssocID="{00835B04-E0AA-40EE-9EE1-BCCD43D09129}" presName="diagram" presStyleCnt="0">
        <dgm:presLayoutVars>
          <dgm:chPref val="1"/>
          <dgm:dir/>
          <dgm:animOne val="branch"/>
          <dgm:animLvl val="lvl"/>
          <dgm:resizeHandles val="exact"/>
        </dgm:presLayoutVars>
      </dgm:prSet>
      <dgm:spPr/>
    </dgm:pt>
    <dgm:pt modelId="{3EB77855-7DD5-407A-B308-6A559F59A3BE}" type="pres">
      <dgm:prSet presAssocID="{03D6C2BB-8DB6-4557-8D22-B560DC186B01}" presName="root1" presStyleCnt="0"/>
      <dgm:spPr/>
    </dgm:pt>
    <dgm:pt modelId="{33EAA387-D920-40BB-8A30-59729292F668}" type="pres">
      <dgm:prSet presAssocID="{03D6C2BB-8DB6-4557-8D22-B560DC186B01}" presName="LevelOneTextNode" presStyleLbl="node0" presStyleIdx="0" presStyleCnt="1">
        <dgm:presLayoutVars>
          <dgm:chPref val="3"/>
        </dgm:presLayoutVars>
      </dgm:prSet>
      <dgm:spPr/>
    </dgm:pt>
    <dgm:pt modelId="{5D603B89-A7FA-49AC-A5D7-A020BCDA0FB5}" type="pres">
      <dgm:prSet presAssocID="{03D6C2BB-8DB6-4557-8D22-B560DC186B01}" presName="level2hierChild" presStyleCnt="0"/>
      <dgm:spPr/>
    </dgm:pt>
    <dgm:pt modelId="{BB3678BF-FFEA-485A-8F7B-A969F5F81FA0}" type="pres">
      <dgm:prSet presAssocID="{72BCE81F-9C41-4F85-913B-679099AC78DE}" presName="conn2-1" presStyleLbl="parChTrans1D2" presStyleIdx="0" presStyleCnt="2"/>
      <dgm:spPr/>
    </dgm:pt>
    <dgm:pt modelId="{07112182-988B-49E4-AA9B-0DA356362F75}" type="pres">
      <dgm:prSet presAssocID="{72BCE81F-9C41-4F85-913B-679099AC78DE}" presName="connTx" presStyleLbl="parChTrans1D2" presStyleIdx="0" presStyleCnt="2"/>
      <dgm:spPr/>
    </dgm:pt>
    <dgm:pt modelId="{0F06BAB8-9E3C-4852-9DB7-675FF2EBE7E3}" type="pres">
      <dgm:prSet presAssocID="{D9BDB071-3D34-4841-8184-54475E395B9C}" presName="root2" presStyleCnt="0"/>
      <dgm:spPr/>
    </dgm:pt>
    <dgm:pt modelId="{73177ACE-0A3C-4412-A523-B9BDEBD93B48}" type="pres">
      <dgm:prSet presAssocID="{D9BDB071-3D34-4841-8184-54475E395B9C}" presName="LevelTwoTextNode" presStyleLbl="node2" presStyleIdx="0" presStyleCnt="2" custScaleX="121043" custLinFactNeighborX="258" custLinFactNeighborY="-80206">
        <dgm:presLayoutVars>
          <dgm:chPref val="3"/>
        </dgm:presLayoutVars>
      </dgm:prSet>
      <dgm:spPr/>
    </dgm:pt>
    <dgm:pt modelId="{A6AA6A9C-EA6E-4B50-8270-82541845303C}" type="pres">
      <dgm:prSet presAssocID="{D9BDB071-3D34-4841-8184-54475E395B9C}" presName="level3hierChild" presStyleCnt="0"/>
      <dgm:spPr/>
    </dgm:pt>
    <dgm:pt modelId="{CE059A36-901C-4206-A42D-B0660840CDB9}" type="pres">
      <dgm:prSet presAssocID="{CB46A6BA-95DE-4152-AF70-165A90CABF4B}" presName="conn2-1" presStyleLbl="parChTrans1D2" presStyleIdx="1" presStyleCnt="2"/>
      <dgm:spPr/>
    </dgm:pt>
    <dgm:pt modelId="{073075A2-9C2B-4A85-9FE7-8F9F7E23AB81}" type="pres">
      <dgm:prSet presAssocID="{CB46A6BA-95DE-4152-AF70-165A90CABF4B}" presName="connTx" presStyleLbl="parChTrans1D2" presStyleIdx="1" presStyleCnt="2"/>
      <dgm:spPr/>
    </dgm:pt>
    <dgm:pt modelId="{BA76C5A1-7F2E-40A5-A47F-EF62A89B3CD8}" type="pres">
      <dgm:prSet presAssocID="{EABE83C7-39D9-4696-AF44-A9FF2E678507}" presName="root2" presStyleCnt="0"/>
      <dgm:spPr/>
    </dgm:pt>
    <dgm:pt modelId="{81510081-74FC-4AB5-AFCD-C524DE18AA5B}" type="pres">
      <dgm:prSet presAssocID="{EABE83C7-39D9-4696-AF44-A9FF2E678507}" presName="LevelTwoTextNode" presStyleLbl="node2" presStyleIdx="1" presStyleCnt="2" custScaleX="120083" custLinFactNeighborX="258" custLinFactNeighborY="91440">
        <dgm:presLayoutVars>
          <dgm:chPref val="3"/>
        </dgm:presLayoutVars>
      </dgm:prSet>
      <dgm:spPr/>
    </dgm:pt>
    <dgm:pt modelId="{75CE85F4-2A71-4D8E-BD00-2C90117AAD01}" type="pres">
      <dgm:prSet presAssocID="{EABE83C7-39D9-4696-AF44-A9FF2E678507}" presName="level3hierChild" presStyleCnt="0"/>
      <dgm:spPr/>
    </dgm:pt>
  </dgm:ptLst>
  <dgm:cxnLst>
    <dgm:cxn modelId="{F1E65B36-F0F6-4FC6-AF79-6E81E0B4F54C}" srcId="{00835B04-E0AA-40EE-9EE1-BCCD43D09129}" destId="{03D6C2BB-8DB6-4557-8D22-B560DC186B01}" srcOrd="0" destOrd="0" parTransId="{0EC70181-7687-4D27-9466-0BADBF2C172D}" sibTransId="{BC065302-1C9D-446F-B3F3-33B8DF9A635D}"/>
    <dgm:cxn modelId="{61EEFC40-8A9E-4525-B732-C8CB14662252}" type="presOf" srcId="{D9BDB071-3D34-4841-8184-54475E395B9C}" destId="{73177ACE-0A3C-4412-A523-B9BDEBD93B48}" srcOrd="0" destOrd="0" presId="urn:microsoft.com/office/officeart/2005/8/layout/hierarchy2#1"/>
    <dgm:cxn modelId="{D70E995D-E1E2-4EAA-B476-6420CCB83247}" type="presOf" srcId="{CB46A6BA-95DE-4152-AF70-165A90CABF4B}" destId="{073075A2-9C2B-4A85-9FE7-8F9F7E23AB81}" srcOrd="1" destOrd="0" presId="urn:microsoft.com/office/officeart/2005/8/layout/hierarchy2#1"/>
    <dgm:cxn modelId="{4FF53060-6D9E-4F02-9B20-63457949AA87}" type="presOf" srcId="{72BCE81F-9C41-4F85-913B-679099AC78DE}" destId="{07112182-988B-49E4-AA9B-0DA356362F75}" srcOrd="1" destOrd="0" presId="urn:microsoft.com/office/officeart/2005/8/layout/hierarchy2#1"/>
    <dgm:cxn modelId="{339A6C6F-F223-48AE-96F5-25AE12F5282E}" srcId="{03D6C2BB-8DB6-4557-8D22-B560DC186B01}" destId="{D9BDB071-3D34-4841-8184-54475E395B9C}" srcOrd="0" destOrd="0" parTransId="{72BCE81F-9C41-4F85-913B-679099AC78DE}" sibTransId="{79F8A4D9-7BCD-4A28-9735-A10D1877CDBA}"/>
    <dgm:cxn modelId="{4875CE51-B6F1-4DF6-BE16-FBAAA78AA234}" type="presOf" srcId="{00835B04-E0AA-40EE-9EE1-BCCD43D09129}" destId="{89B66203-0E12-405D-A8E5-F5DA8B13D6DE}" srcOrd="0" destOrd="0" presId="urn:microsoft.com/office/officeart/2005/8/layout/hierarchy2#1"/>
    <dgm:cxn modelId="{C13B7C8B-4A97-47CD-AB17-7329FF3275F6}" type="presOf" srcId="{EABE83C7-39D9-4696-AF44-A9FF2E678507}" destId="{81510081-74FC-4AB5-AFCD-C524DE18AA5B}" srcOrd="0" destOrd="0" presId="urn:microsoft.com/office/officeart/2005/8/layout/hierarchy2#1"/>
    <dgm:cxn modelId="{EFC47595-F32D-4B0D-9E13-D375B258AC36}" type="presOf" srcId="{03D6C2BB-8DB6-4557-8D22-B560DC186B01}" destId="{33EAA387-D920-40BB-8A30-59729292F668}" srcOrd="0" destOrd="0" presId="urn:microsoft.com/office/officeart/2005/8/layout/hierarchy2#1"/>
    <dgm:cxn modelId="{3CE403AF-5F72-4183-972B-B610AFCE58F1}" type="presOf" srcId="{CB46A6BA-95DE-4152-AF70-165A90CABF4B}" destId="{CE059A36-901C-4206-A42D-B0660840CDB9}" srcOrd="0" destOrd="0" presId="urn:microsoft.com/office/officeart/2005/8/layout/hierarchy2#1"/>
    <dgm:cxn modelId="{48531FBD-FD22-4ACE-AB65-7359975E8654}" srcId="{03D6C2BB-8DB6-4557-8D22-B560DC186B01}" destId="{EABE83C7-39D9-4696-AF44-A9FF2E678507}" srcOrd="1" destOrd="0" parTransId="{CB46A6BA-95DE-4152-AF70-165A90CABF4B}" sibTransId="{8A0BE888-5BC1-4E84-B79C-4B911E6A7737}"/>
    <dgm:cxn modelId="{061E97F7-842D-43B4-9B35-829C994E556C}" type="presOf" srcId="{72BCE81F-9C41-4F85-913B-679099AC78DE}" destId="{BB3678BF-FFEA-485A-8F7B-A969F5F81FA0}" srcOrd="0" destOrd="0" presId="urn:microsoft.com/office/officeart/2005/8/layout/hierarchy2#1"/>
    <dgm:cxn modelId="{E57B11B9-A69C-45D2-9609-4D706C91917A}" type="presParOf" srcId="{89B66203-0E12-405D-A8E5-F5DA8B13D6DE}" destId="{3EB77855-7DD5-407A-B308-6A559F59A3BE}" srcOrd="0" destOrd="0" presId="urn:microsoft.com/office/officeart/2005/8/layout/hierarchy2#1"/>
    <dgm:cxn modelId="{B0C05420-33AE-4424-9659-79A2C309497C}" type="presParOf" srcId="{3EB77855-7DD5-407A-B308-6A559F59A3BE}" destId="{33EAA387-D920-40BB-8A30-59729292F668}" srcOrd="0" destOrd="0" presId="urn:microsoft.com/office/officeart/2005/8/layout/hierarchy2#1"/>
    <dgm:cxn modelId="{B7796723-CF7D-4AD0-A02E-D40161BBEED9}" type="presParOf" srcId="{3EB77855-7DD5-407A-B308-6A559F59A3BE}" destId="{5D603B89-A7FA-49AC-A5D7-A020BCDA0FB5}" srcOrd="1" destOrd="0" presId="urn:microsoft.com/office/officeart/2005/8/layout/hierarchy2#1"/>
    <dgm:cxn modelId="{7C297697-C348-4E9D-AC07-D520BAF70C4F}" type="presParOf" srcId="{5D603B89-A7FA-49AC-A5D7-A020BCDA0FB5}" destId="{BB3678BF-FFEA-485A-8F7B-A969F5F81FA0}" srcOrd="0" destOrd="0" presId="urn:microsoft.com/office/officeart/2005/8/layout/hierarchy2#1"/>
    <dgm:cxn modelId="{40761262-534D-424C-A3C8-E53A2AB952B9}" type="presParOf" srcId="{BB3678BF-FFEA-485A-8F7B-A969F5F81FA0}" destId="{07112182-988B-49E4-AA9B-0DA356362F75}" srcOrd="0" destOrd="0" presId="urn:microsoft.com/office/officeart/2005/8/layout/hierarchy2#1"/>
    <dgm:cxn modelId="{B81E4CB5-EE55-4C2B-AA99-4B0AE7CE4DEB}" type="presParOf" srcId="{5D603B89-A7FA-49AC-A5D7-A020BCDA0FB5}" destId="{0F06BAB8-9E3C-4852-9DB7-675FF2EBE7E3}" srcOrd="1" destOrd="0" presId="urn:microsoft.com/office/officeart/2005/8/layout/hierarchy2#1"/>
    <dgm:cxn modelId="{583E497A-F0BE-4002-82BD-D086C764B2A8}" type="presParOf" srcId="{0F06BAB8-9E3C-4852-9DB7-675FF2EBE7E3}" destId="{73177ACE-0A3C-4412-A523-B9BDEBD93B48}" srcOrd="0" destOrd="0" presId="urn:microsoft.com/office/officeart/2005/8/layout/hierarchy2#1"/>
    <dgm:cxn modelId="{392DF283-CBEE-4611-AFC1-8EE43AF31829}" type="presParOf" srcId="{0F06BAB8-9E3C-4852-9DB7-675FF2EBE7E3}" destId="{A6AA6A9C-EA6E-4B50-8270-82541845303C}" srcOrd="1" destOrd="0" presId="urn:microsoft.com/office/officeart/2005/8/layout/hierarchy2#1"/>
    <dgm:cxn modelId="{C666F01C-2597-4E11-821B-F4C65B9BE7E8}" type="presParOf" srcId="{5D603B89-A7FA-49AC-A5D7-A020BCDA0FB5}" destId="{CE059A36-901C-4206-A42D-B0660840CDB9}" srcOrd="2" destOrd="0" presId="urn:microsoft.com/office/officeart/2005/8/layout/hierarchy2#1"/>
    <dgm:cxn modelId="{D104C48C-CD5B-41DC-8033-A5452BD9C537}" type="presParOf" srcId="{CE059A36-901C-4206-A42D-B0660840CDB9}" destId="{073075A2-9C2B-4A85-9FE7-8F9F7E23AB81}" srcOrd="0" destOrd="0" presId="urn:microsoft.com/office/officeart/2005/8/layout/hierarchy2#1"/>
    <dgm:cxn modelId="{22170957-35BC-40A9-BCFA-FA72D8CC789D}" type="presParOf" srcId="{5D603B89-A7FA-49AC-A5D7-A020BCDA0FB5}" destId="{BA76C5A1-7F2E-40A5-A47F-EF62A89B3CD8}" srcOrd="3" destOrd="0" presId="urn:microsoft.com/office/officeart/2005/8/layout/hierarchy2#1"/>
    <dgm:cxn modelId="{9FD6064C-AA98-4098-A400-09B3B279E5F8}" type="presParOf" srcId="{BA76C5A1-7F2E-40A5-A47F-EF62A89B3CD8}" destId="{81510081-74FC-4AB5-AFCD-C524DE18AA5B}" srcOrd="0" destOrd="0" presId="urn:microsoft.com/office/officeart/2005/8/layout/hierarchy2#1"/>
    <dgm:cxn modelId="{4F1292AE-3D00-4D77-9227-60771D623225}" type="presParOf" srcId="{BA76C5A1-7F2E-40A5-A47F-EF62A89B3CD8}" destId="{75CE85F4-2A71-4D8E-BD00-2C90117AAD01}" srcOrd="1" destOrd="0" presId="urn:microsoft.com/office/officeart/2005/8/layout/hierarchy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835B04-E0AA-40EE-9EE1-BCCD43D09129}" type="doc">
      <dgm:prSet loTypeId="urn:microsoft.com/office/officeart/2005/8/layout/hierarchy2#2" loCatId="hierarchy" qsTypeId="urn:microsoft.com/office/officeart/2005/8/quickstyle/simple1#2" qsCatId="simple" csTypeId="urn:microsoft.com/office/officeart/2005/8/colors/accent1_2#2" csCatId="accent1" phldr="1"/>
      <dgm:spPr/>
      <dgm:t>
        <a:bodyPr/>
        <a:lstStyle/>
        <a:p>
          <a:endParaRPr lang="zh-CN" altLang="en-US"/>
        </a:p>
      </dgm:t>
    </dgm:pt>
    <dgm:pt modelId="{03D6C2BB-8DB6-4557-8D22-B560DC186B01}">
      <dgm:prSet phldrT="[文本]" custT="1"/>
      <dgm:spPr>
        <a:solidFill>
          <a:srgbClr val="C00000"/>
        </a:solidFill>
        <a:ln>
          <a:solidFill>
            <a:schemeClr val="tx1"/>
          </a:solidFill>
        </a:ln>
      </dgm:spPr>
      <dgm:t>
        <a:bodyPr/>
        <a:lstStyle/>
        <a:p>
          <a:r>
            <a:rPr lang="zh-CN" altLang="en-US" sz="2000" b="1" dirty="0">
              <a:solidFill>
                <a:schemeClr val="bg1"/>
              </a:solidFill>
              <a:latin typeface="+mn-lt"/>
              <a:ea typeface="+mn-ea"/>
              <a:cs typeface="+mn-ea"/>
              <a:sym typeface="+mn-lt"/>
            </a:rPr>
            <a:t>大学生系列商业保险</a:t>
          </a:r>
        </a:p>
      </dgm:t>
    </dgm:pt>
    <dgm:pt modelId="{0EC70181-7687-4D27-9466-0BADBF2C172D}" cxnId="{F1E65B36-F0F6-4FC6-AF79-6E81E0B4F54C}" type="parTrans">
      <dgm:prSet/>
      <dgm:spPr/>
      <dgm:t>
        <a:bodyPr/>
        <a:lstStyle/>
        <a:p>
          <a:endParaRPr lang="zh-CN" altLang="en-US"/>
        </a:p>
      </dgm:t>
    </dgm:pt>
    <dgm:pt modelId="{BC065302-1C9D-446F-B3F3-33B8DF9A635D}" cxnId="{F1E65B36-F0F6-4FC6-AF79-6E81E0B4F54C}" type="sibTrans">
      <dgm:prSet/>
      <dgm:spPr/>
      <dgm:t>
        <a:bodyPr/>
        <a:lstStyle/>
        <a:p>
          <a:endParaRPr lang="zh-CN" altLang="en-US"/>
        </a:p>
      </dgm:t>
    </dgm:pt>
    <dgm:pt modelId="{D9BDB071-3D34-4841-8184-54475E395B9C}">
      <dgm:prSet phldrT="[文本]" custT="1"/>
      <dgm:spPr>
        <a:ln>
          <a:solidFill>
            <a:schemeClr val="tx1"/>
          </a:solidFill>
        </a:ln>
      </dgm:spPr>
      <dgm:t>
        <a:bodyPr/>
        <a:lstStyle/>
        <a:p>
          <a:r>
            <a:rPr lang="zh-CN" altLang="en-US" sz="2000" b="1" dirty="0">
              <a:latin typeface="+mn-lt"/>
              <a:ea typeface="+mn-ea"/>
              <a:cs typeface="+mn-ea"/>
              <a:sym typeface="+mn-lt"/>
            </a:rPr>
            <a:t>住院保险</a:t>
          </a:r>
        </a:p>
      </dgm:t>
    </dgm:pt>
    <dgm:pt modelId="{72BCE81F-9C41-4F85-913B-679099AC78DE}" cxnId="{339A6C6F-F223-48AE-96F5-25AE12F5282E}" type="parTrans">
      <dgm:prSet/>
      <dgm:spPr/>
      <dgm:t>
        <a:bodyPr/>
        <a:lstStyle/>
        <a:p>
          <a:endParaRPr lang="zh-CN" altLang="en-US"/>
        </a:p>
      </dgm:t>
    </dgm:pt>
    <dgm:pt modelId="{79F8A4D9-7BCD-4A28-9735-A10D1877CDBA}" cxnId="{339A6C6F-F223-48AE-96F5-25AE12F5282E}" type="sibTrans">
      <dgm:prSet/>
      <dgm:spPr/>
      <dgm:t>
        <a:bodyPr/>
        <a:lstStyle/>
        <a:p>
          <a:endParaRPr lang="zh-CN" altLang="en-US"/>
        </a:p>
      </dgm:t>
    </dgm:pt>
    <dgm:pt modelId="{EABE83C7-39D9-4696-AF44-A9FF2E678507}">
      <dgm:prSet phldrT="[文本]" custT="1"/>
      <dgm:spPr>
        <a:ln>
          <a:solidFill>
            <a:schemeClr val="tx1"/>
          </a:solidFill>
        </a:ln>
      </dgm:spPr>
      <dgm:t>
        <a:bodyPr/>
        <a:lstStyle/>
        <a:p>
          <a:r>
            <a:rPr lang="zh-CN" altLang="en-US" sz="1800" b="1" dirty="0">
              <a:latin typeface="+mn-lt"/>
              <a:ea typeface="+mn-ea"/>
              <a:cs typeface="+mn-ea"/>
              <a:sym typeface="+mn-lt"/>
            </a:rPr>
            <a:t>平安保险</a:t>
          </a:r>
        </a:p>
      </dgm:t>
    </dgm:pt>
    <dgm:pt modelId="{CB46A6BA-95DE-4152-AF70-165A90CABF4B}" cxnId="{48531FBD-FD22-4ACE-AB65-7359975E8654}" type="parTrans">
      <dgm:prSet/>
      <dgm:spPr/>
      <dgm:t>
        <a:bodyPr/>
        <a:lstStyle/>
        <a:p>
          <a:endParaRPr lang="zh-CN" altLang="en-US"/>
        </a:p>
      </dgm:t>
    </dgm:pt>
    <dgm:pt modelId="{8A0BE888-5BC1-4E84-B79C-4B911E6A7737}" cxnId="{48531FBD-FD22-4ACE-AB65-7359975E8654}" type="sibTrans">
      <dgm:prSet/>
      <dgm:spPr/>
      <dgm:t>
        <a:bodyPr/>
        <a:lstStyle/>
        <a:p>
          <a:endParaRPr lang="zh-CN" altLang="en-US"/>
        </a:p>
      </dgm:t>
    </dgm:pt>
    <dgm:pt modelId="{DC2219F4-5259-4C5C-9D7B-46E08A694D99}">
      <dgm:prSet phldrT="[文本]" custT="1"/>
      <dgm:spPr>
        <a:ln>
          <a:solidFill>
            <a:schemeClr val="tx1"/>
          </a:solidFill>
        </a:ln>
      </dgm:spPr>
      <dgm:t>
        <a:bodyPr/>
        <a:lstStyle/>
        <a:p>
          <a:r>
            <a:rPr lang="zh-CN" altLang="en-US" sz="2000" b="1" dirty="0">
              <a:latin typeface="+mn-lt"/>
              <a:ea typeface="+mn-ea"/>
              <a:cs typeface="+mn-ea"/>
              <a:sym typeface="+mn-lt"/>
            </a:rPr>
            <a:t>住院医疗险</a:t>
          </a:r>
        </a:p>
      </dgm:t>
    </dgm:pt>
    <dgm:pt modelId="{7C060130-6142-4AEE-857D-8858B5E7EF97}" cxnId="{A295A995-3677-42DE-8278-099E95FB1B94}" type="parTrans">
      <dgm:prSet/>
      <dgm:spPr/>
      <dgm:t>
        <a:bodyPr/>
        <a:lstStyle/>
        <a:p>
          <a:endParaRPr lang="zh-CN" altLang="en-US"/>
        </a:p>
      </dgm:t>
    </dgm:pt>
    <dgm:pt modelId="{E77E9234-E073-4988-8F5B-62644DA5EBCD}" cxnId="{A295A995-3677-42DE-8278-099E95FB1B94}" type="sibTrans">
      <dgm:prSet/>
      <dgm:spPr/>
      <dgm:t>
        <a:bodyPr/>
        <a:lstStyle/>
        <a:p>
          <a:endParaRPr lang="zh-CN" altLang="en-US"/>
        </a:p>
      </dgm:t>
    </dgm:pt>
    <dgm:pt modelId="{39AA580F-86E7-4675-AAD2-40E20158938F}">
      <dgm:prSet phldrT="[文本]" custT="1"/>
      <dgm:spPr>
        <a:ln>
          <a:solidFill>
            <a:schemeClr val="tx1"/>
          </a:solidFill>
        </a:ln>
      </dgm:spPr>
      <dgm:t>
        <a:bodyPr/>
        <a:lstStyle/>
        <a:p>
          <a:r>
            <a:rPr lang="zh-CN" altLang="en-US" sz="2000" b="1" dirty="0">
              <a:latin typeface="+mn-lt"/>
              <a:ea typeface="+mn-ea"/>
              <a:cs typeface="+mn-ea"/>
              <a:sym typeface="+mn-lt"/>
            </a:rPr>
            <a:t>住院补贴</a:t>
          </a:r>
        </a:p>
      </dgm:t>
    </dgm:pt>
    <dgm:pt modelId="{5C1A137A-87BC-4E15-9781-67F51DE975B8}" cxnId="{7BECEA08-83FF-4BDF-95F5-809229A8F116}" type="parTrans">
      <dgm:prSet/>
      <dgm:spPr/>
      <dgm:t>
        <a:bodyPr/>
        <a:lstStyle/>
        <a:p>
          <a:endParaRPr lang="zh-CN" altLang="en-US"/>
        </a:p>
      </dgm:t>
    </dgm:pt>
    <dgm:pt modelId="{8ABE81DA-7553-4F5D-87F4-040A93EF7BF8}" cxnId="{7BECEA08-83FF-4BDF-95F5-809229A8F116}" type="sibTrans">
      <dgm:prSet/>
      <dgm:spPr/>
      <dgm:t>
        <a:bodyPr/>
        <a:lstStyle/>
        <a:p>
          <a:endParaRPr lang="zh-CN" altLang="en-US"/>
        </a:p>
      </dgm:t>
    </dgm:pt>
    <dgm:pt modelId="{CE0CA896-F71F-438D-93A8-C661C7C2349C}">
      <dgm:prSet phldrT="[文本]" custT="1"/>
      <dgm:spPr>
        <a:ln>
          <a:solidFill>
            <a:schemeClr val="tx1"/>
          </a:solidFill>
        </a:ln>
      </dgm:spPr>
      <dgm:t>
        <a:bodyPr/>
        <a:lstStyle/>
        <a:p>
          <a:r>
            <a:rPr lang="zh-CN" altLang="en-US" sz="1800" b="1" dirty="0">
              <a:latin typeface="+mn-lt"/>
              <a:ea typeface="+mn-ea"/>
              <a:cs typeface="+mn-ea"/>
              <a:sym typeface="+mn-lt"/>
            </a:rPr>
            <a:t>意外伤害险</a:t>
          </a:r>
        </a:p>
      </dgm:t>
    </dgm:pt>
    <dgm:pt modelId="{EE6D12E5-1B19-4111-9F6B-4C5DE12213E6}" cxnId="{C02E0C9C-D7E5-464D-910B-DF5B55DF19E8}" type="parTrans">
      <dgm:prSet/>
      <dgm:spPr/>
      <dgm:t>
        <a:bodyPr/>
        <a:lstStyle/>
        <a:p>
          <a:endParaRPr lang="zh-CN" altLang="en-US"/>
        </a:p>
      </dgm:t>
    </dgm:pt>
    <dgm:pt modelId="{069C60DF-2EEB-406F-871B-77486BE52F01}" cxnId="{C02E0C9C-D7E5-464D-910B-DF5B55DF19E8}" type="sibTrans">
      <dgm:prSet/>
      <dgm:spPr/>
      <dgm:t>
        <a:bodyPr/>
        <a:lstStyle/>
        <a:p>
          <a:endParaRPr lang="zh-CN" altLang="en-US"/>
        </a:p>
      </dgm:t>
    </dgm:pt>
    <dgm:pt modelId="{152E49B3-0F93-4AB1-BAB9-1026A97EA558}">
      <dgm:prSet phldrT="[文本]" custT="1"/>
      <dgm:spPr>
        <a:ln>
          <a:solidFill>
            <a:schemeClr val="tx1"/>
          </a:solidFill>
        </a:ln>
      </dgm:spPr>
      <dgm:t>
        <a:bodyPr/>
        <a:lstStyle/>
        <a:p>
          <a:r>
            <a:rPr lang="zh-CN" altLang="en-US" sz="1800" b="1" dirty="0">
              <a:latin typeface="+mn-lt"/>
              <a:ea typeface="+mn-ea"/>
              <a:cs typeface="+mn-ea"/>
              <a:sym typeface="+mn-lt"/>
            </a:rPr>
            <a:t>意外伤害医疗险</a:t>
          </a:r>
        </a:p>
      </dgm:t>
    </dgm:pt>
    <dgm:pt modelId="{0AC0DB3C-A995-4F75-8FAC-751EF168F137}" cxnId="{2E47A332-9488-4A09-A6A4-98BB8E35F40F}" type="parTrans">
      <dgm:prSet/>
      <dgm:spPr/>
      <dgm:t>
        <a:bodyPr/>
        <a:lstStyle/>
        <a:p>
          <a:endParaRPr lang="zh-CN" altLang="en-US"/>
        </a:p>
      </dgm:t>
    </dgm:pt>
    <dgm:pt modelId="{CBB7968A-BC71-43BB-A5DB-B48F528E38AC}" cxnId="{2E47A332-9488-4A09-A6A4-98BB8E35F40F}" type="sibTrans">
      <dgm:prSet/>
      <dgm:spPr/>
      <dgm:t>
        <a:bodyPr/>
        <a:lstStyle/>
        <a:p>
          <a:endParaRPr lang="zh-CN" altLang="en-US"/>
        </a:p>
      </dgm:t>
    </dgm:pt>
    <dgm:pt modelId="{89B66203-0E12-405D-A8E5-F5DA8B13D6DE}" type="pres">
      <dgm:prSet presAssocID="{00835B04-E0AA-40EE-9EE1-BCCD43D09129}" presName="diagram" presStyleCnt="0">
        <dgm:presLayoutVars>
          <dgm:chPref val="1"/>
          <dgm:dir/>
          <dgm:animOne val="branch"/>
          <dgm:animLvl val="lvl"/>
          <dgm:resizeHandles val="exact"/>
        </dgm:presLayoutVars>
      </dgm:prSet>
      <dgm:spPr/>
    </dgm:pt>
    <dgm:pt modelId="{3EB77855-7DD5-407A-B308-6A559F59A3BE}" type="pres">
      <dgm:prSet presAssocID="{03D6C2BB-8DB6-4557-8D22-B560DC186B01}" presName="root1" presStyleCnt="0"/>
      <dgm:spPr/>
    </dgm:pt>
    <dgm:pt modelId="{33EAA387-D920-40BB-8A30-59729292F668}" type="pres">
      <dgm:prSet presAssocID="{03D6C2BB-8DB6-4557-8D22-B560DC186B01}" presName="LevelOneTextNode" presStyleLbl="node0" presStyleIdx="0" presStyleCnt="1" custScaleX="77481">
        <dgm:presLayoutVars>
          <dgm:chPref val="3"/>
        </dgm:presLayoutVars>
      </dgm:prSet>
      <dgm:spPr/>
    </dgm:pt>
    <dgm:pt modelId="{5D603B89-A7FA-49AC-A5D7-A020BCDA0FB5}" type="pres">
      <dgm:prSet presAssocID="{03D6C2BB-8DB6-4557-8D22-B560DC186B01}" presName="level2hierChild" presStyleCnt="0"/>
      <dgm:spPr/>
    </dgm:pt>
    <dgm:pt modelId="{BB3678BF-FFEA-485A-8F7B-A969F5F81FA0}" type="pres">
      <dgm:prSet presAssocID="{72BCE81F-9C41-4F85-913B-679099AC78DE}" presName="conn2-1" presStyleLbl="parChTrans1D2" presStyleIdx="0" presStyleCnt="2"/>
      <dgm:spPr/>
    </dgm:pt>
    <dgm:pt modelId="{07112182-988B-49E4-AA9B-0DA356362F75}" type="pres">
      <dgm:prSet presAssocID="{72BCE81F-9C41-4F85-913B-679099AC78DE}" presName="connTx" presStyleLbl="parChTrans1D2" presStyleIdx="0" presStyleCnt="2"/>
      <dgm:spPr/>
    </dgm:pt>
    <dgm:pt modelId="{0F06BAB8-9E3C-4852-9DB7-675FF2EBE7E3}" type="pres">
      <dgm:prSet presAssocID="{D9BDB071-3D34-4841-8184-54475E395B9C}" presName="root2" presStyleCnt="0"/>
      <dgm:spPr/>
    </dgm:pt>
    <dgm:pt modelId="{73177ACE-0A3C-4412-A523-B9BDEBD93B48}" type="pres">
      <dgm:prSet presAssocID="{D9BDB071-3D34-4841-8184-54475E395B9C}" presName="LevelTwoTextNode" presStyleLbl="node2" presStyleIdx="0" presStyleCnt="2" custScaleX="70570" custLinFactNeighborX="-13182" custLinFactNeighborY="-26958">
        <dgm:presLayoutVars>
          <dgm:chPref val="3"/>
        </dgm:presLayoutVars>
      </dgm:prSet>
      <dgm:spPr/>
    </dgm:pt>
    <dgm:pt modelId="{A6AA6A9C-EA6E-4B50-8270-82541845303C}" type="pres">
      <dgm:prSet presAssocID="{D9BDB071-3D34-4841-8184-54475E395B9C}" presName="level3hierChild" presStyleCnt="0"/>
      <dgm:spPr/>
    </dgm:pt>
    <dgm:pt modelId="{60D2AFAC-639C-4AE7-A3CE-D052009A7677}" type="pres">
      <dgm:prSet presAssocID="{5C1A137A-87BC-4E15-9781-67F51DE975B8}" presName="conn2-1" presStyleLbl="parChTrans1D3" presStyleIdx="0" presStyleCnt="4"/>
      <dgm:spPr/>
    </dgm:pt>
    <dgm:pt modelId="{E7528A8A-537E-4CDE-9E74-EFD9432CDC9D}" type="pres">
      <dgm:prSet presAssocID="{5C1A137A-87BC-4E15-9781-67F51DE975B8}" presName="connTx" presStyleLbl="parChTrans1D3" presStyleIdx="0" presStyleCnt="4"/>
      <dgm:spPr/>
    </dgm:pt>
    <dgm:pt modelId="{1FAE80B4-7E66-4AFC-99D4-C392125A3667}" type="pres">
      <dgm:prSet presAssocID="{39AA580F-86E7-4675-AAD2-40E20158938F}" presName="root2" presStyleCnt="0"/>
      <dgm:spPr/>
    </dgm:pt>
    <dgm:pt modelId="{A2EAA7A3-D40B-4C15-B8CB-6C6302836C33}" type="pres">
      <dgm:prSet presAssocID="{39AA580F-86E7-4675-AAD2-40E20158938F}" presName="LevelTwoTextNode" presStyleLbl="node3" presStyleIdx="0" presStyleCnt="4" custScaleX="82861" custScaleY="67328" custLinFactNeighborX="-22255" custLinFactNeighborY="66144">
        <dgm:presLayoutVars>
          <dgm:chPref val="3"/>
        </dgm:presLayoutVars>
      </dgm:prSet>
      <dgm:spPr/>
    </dgm:pt>
    <dgm:pt modelId="{7FBC19E0-403A-4EE7-8250-ADDDEDA76267}" type="pres">
      <dgm:prSet presAssocID="{39AA580F-86E7-4675-AAD2-40E20158938F}" presName="level3hierChild" presStyleCnt="0"/>
      <dgm:spPr/>
    </dgm:pt>
    <dgm:pt modelId="{42EF93A9-C7C5-41D8-BA87-7E90D7AF0986}" type="pres">
      <dgm:prSet presAssocID="{7C060130-6142-4AEE-857D-8858B5E7EF97}" presName="conn2-1" presStyleLbl="parChTrans1D3" presStyleIdx="1" presStyleCnt="4"/>
      <dgm:spPr/>
    </dgm:pt>
    <dgm:pt modelId="{0E63E575-359A-4353-BAF0-01148ECC3028}" type="pres">
      <dgm:prSet presAssocID="{7C060130-6142-4AEE-857D-8858B5E7EF97}" presName="connTx" presStyleLbl="parChTrans1D3" presStyleIdx="1" presStyleCnt="4"/>
      <dgm:spPr/>
    </dgm:pt>
    <dgm:pt modelId="{44CD6006-28B2-49C3-B209-72C212052FDB}" type="pres">
      <dgm:prSet presAssocID="{DC2219F4-5259-4C5C-9D7B-46E08A694D99}" presName="root2" presStyleCnt="0"/>
      <dgm:spPr/>
    </dgm:pt>
    <dgm:pt modelId="{B1D9324A-9E7E-490D-9252-BF34AF550047}" type="pres">
      <dgm:prSet presAssocID="{DC2219F4-5259-4C5C-9D7B-46E08A694D99}" presName="LevelTwoTextNode" presStyleLbl="node3" presStyleIdx="1" presStyleCnt="4" custScaleX="84897" custScaleY="71204" custLinFactY="-13788" custLinFactNeighborX="-22255" custLinFactNeighborY="-100000">
        <dgm:presLayoutVars>
          <dgm:chPref val="3"/>
        </dgm:presLayoutVars>
      </dgm:prSet>
      <dgm:spPr/>
    </dgm:pt>
    <dgm:pt modelId="{E35FFBAA-7FBF-43D8-A1B3-B3FAD6840BBC}" type="pres">
      <dgm:prSet presAssocID="{DC2219F4-5259-4C5C-9D7B-46E08A694D99}" presName="level3hierChild" presStyleCnt="0"/>
      <dgm:spPr/>
    </dgm:pt>
    <dgm:pt modelId="{CE059A36-901C-4206-A42D-B0660840CDB9}" type="pres">
      <dgm:prSet presAssocID="{CB46A6BA-95DE-4152-AF70-165A90CABF4B}" presName="conn2-1" presStyleLbl="parChTrans1D2" presStyleIdx="1" presStyleCnt="2"/>
      <dgm:spPr/>
    </dgm:pt>
    <dgm:pt modelId="{073075A2-9C2B-4A85-9FE7-8F9F7E23AB81}" type="pres">
      <dgm:prSet presAssocID="{CB46A6BA-95DE-4152-AF70-165A90CABF4B}" presName="connTx" presStyleLbl="parChTrans1D2" presStyleIdx="1" presStyleCnt="2"/>
      <dgm:spPr/>
    </dgm:pt>
    <dgm:pt modelId="{BA76C5A1-7F2E-40A5-A47F-EF62A89B3CD8}" type="pres">
      <dgm:prSet presAssocID="{EABE83C7-39D9-4696-AF44-A9FF2E678507}" presName="root2" presStyleCnt="0"/>
      <dgm:spPr/>
    </dgm:pt>
    <dgm:pt modelId="{81510081-74FC-4AB5-AFCD-C524DE18AA5B}" type="pres">
      <dgm:prSet presAssocID="{EABE83C7-39D9-4696-AF44-A9FF2E678507}" presName="LevelTwoTextNode" presStyleLbl="node2" presStyleIdx="1" presStyleCnt="2" custScaleX="72074" custLinFactNeighborX="-13182" custLinFactNeighborY="30503">
        <dgm:presLayoutVars>
          <dgm:chPref val="3"/>
        </dgm:presLayoutVars>
      </dgm:prSet>
      <dgm:spPr/>
    </dgm:pt>
    <dgm:pt modelId="{75CE85F4-2A71-4D8E-BD00-2C90117AAD01}" type="pres">
      <dgm:prSet presAssocID="{EABE83C7-39D9-4696-AF44-A9FF2E678507}" presName="level3hierChild" presStyleCnt="0"/>
      <dgm:spPr/>
    </dgm:pt>
    <dgm:pt modelId="{6970CA75-F35E-41B3-85F3-BF53C75748EE}" type="pres">
      <dgm:prSet presAssocID="{EE6D12E5-1B19-4111-9F6B-4C5DE12213E6}" presName="conn2-1" presStyleLbl="parChTrans1D3" presStyleIdx="2" presStyleCnt="4"/>
      <dgm:spPr/>
    </dgm:pt>
    <dgm:pt modelId="{CAA5C31A-D88D-422B-A5C7-FD4271A39E4A}" type="pres">
      <dgm:prSet presAssocID="{EE6D12E5-1B19-4111-9F6B-4C5DE12213E6}" presName="connTx" presStyleLbl="parChTrans1D3" presStyleIdx="2" presStyleCnt="4"/>
      <dgm:spPr/>
    </dgm:pt>
    <dgm:pt modelId="{6D33AABA-0C0A-427E-B51B-C34290560706}" type="pres">
      <dgm:prSet presAssocID="{CE0CA896-F71F-438D-93A8-C661C7C2349C}" presName="root2" presStyleCnt="0"/>
      <dgm:spPr/>
    </dgm:pt>
    <dgm:pt modelId="{07FA6456-F925-441A-9A35-B68840AA65F8}" type="pres">
      <dgm:prSet presAssocID="{CE0CA896-F71F-438D-93A8-C661C7C2349C}" presName="LevelTwoTextNode" presStyleLbl="node3" presStyleIdx="2" presStyleCnt="4" custScaleX="80508" custScaleY="70277" custLinFactNeighborX="-22961" custLinFactNeighborY="18420">
        <dgm:presLayoutVars>
          <dgm:chPref val="3"/>
        </dgm:presLayoutVars>
      </dgm:prSet>
      <dgm:spPr/>
    </dgm:pt>
    <dgm:pt modelId="{B563FC1A-958D-4E15-870F-F17BA7921D0D}" type="pres">
      <dgm:prSet presAssocID="{CE0CA896-F71F-438D-93A8-C661C7C2349C}" presName="level3hierChild" presStyleCnt="0"/>
      <dgm:spPr/>
    </dgm:pt>
    <dgm:pt modelId="{F575B8AF-EF5B-4AE4-A6DE-4D62F8B2DA3C}" type="pres">
      <dgm:prSet presAssocID="{0AC0DB3C-A995-4F75-8FAC-751EF168F137}" presName="conn2-1" presStyleLbl="parChTrans1D3" presStyleIdx="3" presStyleCnt="4"/>
      <dgm:spPr/>
    </dgm:pt>
    <dgm:pt modelId="{D33BEE97-C702-4336-80D2-633A95AC9922}" type="pres">
      <dgm:prSet presAssocID="{0AC0DB3C-A995-4F75-8FAC-751EF168F137}" presName="connTx" presStyleLbl="parChTrans1D3" presStyleIdx="3" presStyleCnt="4"/>
      <dgm:spPr/>
    </dgm:pt>
    <dgm:pt modelId="{51DEAB8A-6885-47C4-919C-968B1429103D}" type="pres">
      <dgm:prSet presAssocID="{152E49B3-0F93-4AB1-BAB9-1026A97EA558}" presName="root2" presStyleCnt="0"/>
      <dgm:spPr/>
    </dgm:pt>
    <dgm:pt modelId="{C8427912-5DA9-4DC6-B4B6-9361E111919B}" type="pres">
      <dgm:prSet presAssocID="{152E49B3-0F93-4AB1-BAB9-1026A97EA558}" presName="LevelTwoTextNode" presStyleLbl="node3" presStyleIdx="3" presStyleCnt="4" custScaleX="89375" custScaleY="74164" custLinFactNeighborX="-22961" custLinFactNeighborY="42704">
        <dgm:presLayoutVars>
          <dgm:chPref val="3"/>
        </dgm:presLayoutVars>
      </dgm:prSet>
      <dgm:spPr/>
    </dgm:pt>
    <dgm:pt modelId="{DD44C32F-35CE-4847-9400-AEAA13994CDA}" type="pres">
      <dgm:prSet presAssocID="{152E49B3-0F93-4AB1-BAB9-1026A97EA558}" presName="level3hierChild" presStyleCnt="0"/>
      <dgm:spPr/>
    </dgm:pt>
  </dgm:ptLst>
  <dgm:cxnLst>
    <dgm:cxn modelId="{DA8E9808-155A-4DB3-B277-A8C29D403F4D}" type="presOf" srcId="{0AC0DB3C-A995-4F75-8FAC-751EF168F137}" destId="{F575B8AF-EF5B-4AE4-A6DE-4D62F8B2DA3C}" srcOrd="0" destOrd="0" presId="urn:microsoft.com/office/officeart/2005/8/layout/hierarchy2#2"/>
    <dgm:cxn modelId="{7BECEA08-83FF-4BDF-95F5-809229A8F116}" srcId="{D9BDB071-3D34-4841-8184-54475E395B9C}" destId="{39AA580F-86E7-4675-AAD2-40E20158938F}" srcOrd="0" destOrd="0" parTransId="{5C1A137A-87BC-4E15-9781-67F51DE975B8}" sibTransId="{8ABE81DA-7553-4F5D-87F4-040A93EF7BF8}"/>
    <dgm:cxn modelId="{74E1720B-3071-4C53-BD57-E3AF3410605B}" type="presOf" srcId="{5C1A137A-87BC-4E15-9781-67F51DE975B8}" destId="{60D2AFAC-639C-4AE7-A3CE-D052009A7677}" srcOrd="0" destOrd="0" presId="urn:microsoft.com/office/officeart/2005/8/layout/hierarchy2#2"/>
    <dgm:cxn modelId="{54A8711A-CECA-43FE-9F71-366FB1EA5B25}" type="presOf" srcId="{72BCE81F-9C41-4F85-913B-679099AC78DE}" destId="{07112182-988B-49E4-AA9B-0DA356362F75}" srcOrd="1" destOrd="0" presId="urn:microsoft.com/office/officeart/2005/8/layout/hierarchy2#2"/>
    <dgm:cxn modelId="{C8CC5026-0F48-408F-BA2C-2AE54A28DF16}" type="presOf" srcId="{152E49B3-0F93-4AB1-BAB9-1026A97EA558}" destId="{C8427912-5DA9-4DC6-B4B6-9361E111919B}" srcOrd="0" destOrd="0" presId="urn:microsoft.com/office/officeart/2005/8/layout/hierarchy2#2"/>
    <dgm:cxn modelId="{3C346D2F-2C7C-4859-8D3E-A6287A1CE5EE}" type="presOf" srcId="{72BCE81F-9C41-4F85-913B-679099AC78DE}" destId="{BB3678BF-FFEA-485A-8F7B-A969F5F81FA0}" srcOrd="0" destOrd="0" presId="urn:microsoft.com/office/officeart/2005/8/layout/hierarchy2#2"/>
    <dgm:cxn modelId="{2E47A332-9488-4A09-A6A4-98BB8E35F40F}" srcId="{EABE83C7-39D9-4696-AF44-A9FF2E678507}" destId="{152E49B3-0F93-4AB1-BAB9-1026A97EA558}" srcOrd="1" destOrd="0" parTransId="{0AC0DB3C-A995-4F75-8FAC-751EF168F137}" sibTransId="{CBB7968A-BC71-43BB-A5DB-B48F528E38AC}"/>
    <dgm:cxn modelId="{F1E65B36-F0F6-4FC6-AF79-6E81E0B4F54C}" srcId="{00835B04-E0AA-40EE-9EE1-BCCD43D09129}" destId="{03D6C2BB-8DB6-4557-8D22-B560DC186B01}" srcOrd="0" destOrd="0" parTransId="{0EC70181-7687-4D27-9466-0BADBF2C172D}" sibTransId="{BC065302-1C9D-446F-B3F3-33B8DF9A635D}"/>
    <dgm:cxn modelId="{60474D61-4ACA-4CB3-B016-BD3947827C56}" type="presOf" srcId="{39AA580F-86E7-4675-AAD2-40E20158938F}" destId="{A2EAA7A3-D40B-4C15-B8CB-6C6302836C33}" srcOrd="0" destOrd="0" presId="urn:microsoft.com/office/officeart/2005/8/layout/hierarchy2#2"/>
    <dgm:cxn modelId="{88F2CA64-4992-40EC-8B3C-B30618F8008E}" type="presOf" srcId="{D9BDB071-3D34-4841-8184-54475E395B9C}" destId="{73177ACE-0A3C-4412-A523-B9BDEBD93B48}" srcOrd="0" destOrd="0" presId="urn:microsoft.com/office/officeart/2005/8/layout/hierarchy2#2"/>
    <dgm:cxn modelId="{339A6C6F-F223-48AE-96F5-25AE12F5282E}" srcId="{03D6C2BB-8DB6-4557-8D22-B560DC186B01}" destId="{D9BDB071-3D34-4841-8184-54475E395B9C}" srcOrd="0" destOrd="0" parTransId="{72BCE81F-9C41-4F85-913B-679099AC78DE}" sibTransId="{79F8A4D9-7BCD-4A28-9735-A10D1877CDBA}"/>
    <dgm:cxn modelId="{0C689A76-3783-40CF-843D-A9FA5F5D9B18}" type="presOf" srcId="{7C060130-6142-4AEE-857D-8858B5E7EF97}" destId="{0E63E575-359A-4353-BAF0-01148ECC3028}" srcOrd="1" destOrd="0" presId="urn:microsoft.com/office/officeart/2005/8/layout/hierarchy2#2"/>
    <dgm:cxn modelId="{EFEEC189-F426-4BD2-A604-7A68935700F3}" type="presOf" srcId="{7C060130-6142-4AEE-857D-8858B5E7EF97}" destId="{42EF93A9-C7C5-41D8-BA87-7E90D7AF0986}" srcOrd="0" destOrd="0" presId="urn:microsoft.com/office/officeart/2005/8/layout/hierarchy2#2"/>
    <dgm:cxn modelId="{9ACDAA94-27F7-4ACA-9B77-E016309AC564}" type="presOf" srcId="{EABE83C7-39D9-4696-AF44-A9FF2E678507}" destId="{81510081-74FC-4AB5-AFCD-C524DE18AA5B}" srcOrd="0" destOrd="0" presId="urn:microsoft.com/office/officeart/2005/8/layout/hierarchy2#2"/>
    <dgm:cxn modelId="{A295A995-3677-42DE-8278-099E95FB1B94}" srcId="{D9BDB071-3D34-4841-8184-54475E395B9C}" destId="{DC2219F4-5259-4C5C-9D7B-46E08A694D99}" srcOrd="1" destOrd="0" parTransId="{7C060130-6142-4AEE-857D-8858B5E7EF97}" sibTransId="{E77E9234-E073-4988-8F5B-62644DA5EBCD}"/>
    <dgm:cxn modelId="{23F9BA97-2012-4F13-BB83-E7B8E6C38FEA}" type="presOf" srcId="{CB46A6BA-95DE-4152-AF70-165A90CABF4B}" destId="{CE059A36-901C-4206-A42D-B0660840CDB9}" srcOrd="0" destOrd="0" presId="urn:microsoft.com/office/officeart/2005/8/layout/hierarchy2#2"/>
    <dgm:cxn modelId="{BA397298-4A1F-47E6-8C07-53DCB652E333}" type="presOf" srcId="{CB46A6BA-95DE-4152-AF70-165A90CABF4B}" destId="{073075A2-9C2B-4A85-9FE7-8F9F7E23AB81}" srcOrd="1" destOrd="0" presId="urn:microsoft.com/office/officeart/2005/8/layout/hierarchy2#2"/>
    <dgm:cxn modelId="{C02E0C9C-D7E5-464D-910B-DF5B55DF19E8}" srcId="{EABE83C7-39D9-4696-AF44-A9FF2E678507}" destId="{CE0CA896-F71F-438D-93A8-C661C7C2349C}" srcOrd="0" destOrd="0" parTransId="{EE6D12E5-1B19-4111-9F6B-4C5DE12213E6}" sibTransId="{069C60DF-2EEB-406F-871B-77486BE52F01}"/>
    <dgm:cxn modelId="{E2A620A9-3DCA-462F-9089-FFDB16E91FEF}" type="presOf" srcId="{5C1A137A-87BC-4E15-9781-67F51DE975B8}" destId="{E7528A8A-537E-4CDE-9E74-EFD9432CDC9D}" srcOrd="1" destOrd="0" presId="urn:microsoft.com/office/officeart/2005/8/layout/hierarchy2#2"/>
    <dgm:cxn modelId="{9C2123B0-C785-4D1F-918D-94F0C187B046}" type="presOf" srcId="{DC2219F4-5259-4C5C-9D7B-46E08A694D99}" destId="{B1D9324A-9E7E-490D-9252-BF34AF550047}" srcOrd="0" destOrd="0" presId="urn:microsoft.com/office/officeart/2005/8/layout/hierarchy2#2"/>
    <dgm:cxn modelId="{48531FBD-FD22-4ACE-AB65-7359975E8654}" srcId="{03D6C2BB-8DB6-4557-8D22-B560DC186B01}" destId="{EABE83C7-39D9-4696-AF44-A9FF2E678507}" srcOrd="1" destOrd="0" parTransId="{CB46A6BA-95DE-4152-AF70-165A90CABF4B}" sibTransId="{8A0BE888-5BC1-4E84-B79C-4B911E6A7737}"/>
    <dgm:cxn modelId="{91EA55CD-793B-4163-B363-7AE27D01D166}" type="presOf" srcId="{0AC0DB3C-A995-4F75-8FAC-751EF168F137}" destId="{D33BEE97-C702-4336-80D2-633A95AC9922}" srcOrd="1" destOrd="0" presId="urn:microsoft.com/office/officeart/2005/8/layout/hierarchy2#2"/>
    <dgm:cxn modelId="{8D6EB4DD-9471-4296-8379-F19BC1817859}" type="presOf" srcId="{03D6C2BB-8DB6-4557-8D22-B560DC186B01}" destId="{33EAA387-D920-40BB-8A30-59729292F668}" srcOrd="0" destOrd="0" presId="urn:microsoft.com/office/officeart/2005/8/layout/hierarchy2#2"/>
    <dgm:cxn modelId="{3BA1C7DF-455A-46EF-A083-8D049853036D}" type="presOf" srcId="{EE6D12E5-1B19-4111-9F6B-4C5DE12213E6}" destId="{CAA5C31A-D88D-422B-A5C7-FD4271A39E4A}" srcOrd="1" destOrd="0" presId="urn:microsoft.com/office/officeart/2005/8/layout/hierarchy2#2"/>
    <dgm:cxn modelId="{727351ED-FBAE-4749-90BC-EB5E61B03B99}" type="presOf" srcId="{00835B04-E0AA-40EE-9EE1-BCCD43D09129}" destId="{89B66203-0E12-405D-A8E5-F5DA8B13D6DE}" srcOrd="0" destOrd="0" presId="urn:microsoft.com/office/officeart/2005/8/layout/hierarchy2#2"/>
    <dgm:cxn modelId="{7F0887F8-E361-4FA0-86CB-5B4C74DE8E42}" type="presOf" srcId="{CE0CA896-F71F-438D-93A8-C661C7C2349C}" destId="{07FA6456-F925-441A-9A35-B68840AA65F8}" srcOrd="0" destOrd="0" presId="urn:microsoft.com/office/officeart/2005/8/layout/hierarchy2#2"/>
    <dgm:cxn modelId="{883F18FE-3ECB-43E3-8DCD-BBD2EE90277B}" type="presOf" srcId="{EE6D12E5-1B19-4111-9F6B-4C5DE12213E6}" destId="{6970CA75-F35E-41B3-85F3-BF53C75748EE}" srcOrd="0" destOrd="0" presId="urn:microsoft.com/office/officeart/2005/8/layout/hierarchy2#2"/>
    <dgm:cxn modelId="{39CE30BA-E7EB-4983-809B-A1E839D96EF9}" type="presParOf" srcId="{89B66203-0E12-405D-A8E5-F5DA8B13D6DE}" destId="{3EB77855-7DD5-407A-B308-6A559F59A3BE}" srcOrd="0" destOrd="0" presId="urn:microsoft.com/office/officeart/2005/8/layout/hierarchy2#2"/>
    <dgm:cxn modelId="{0F6416F1-47EC-49AC-99E8-D147CEC9A82F}" type="presParOf" srcId="{3EB77855-7DD5-407A-B308-6A559F59A3BE}" destId="{33EAA387-D920-40BB-8A30-59729292F668}" srcOrd="0" destOrd="0" presId="urn:microsoft.com/office/officeart/2005/8/layout/hierarchy2#2"/>
    <dgm:cxn modelId="{8F4DC83E-8244-489F-99B0-3412D71BFCCA}" type="presParOf" srcId="{3EB77855-7DD5-407A-B308-6A559F59A3BE}" destId="{5D603B89-A7FA-49AC-A5D7-A020BCDA0FB5}" srcOrd="1" destOrd="0" presId="urn:microsoft.com/office/officeart/2005/8/layout/hierarchy2#2"/>
    <dgm:cxn modelId="{555A3A54-8B29-48C7-844C-8E22B30EDE65}" type="presParOf" srcId="{5D603B89-A7FA-49AC-A5D7-A020BCDA0FB5}" destId="{BB3678BF-FFEA-485A-8F7B-A969F5F81FA0}" srcOrd="0" destOrd="0" presId="urn:microsoft.com/office/officeart/2005/8/layout/hierarchy2#2"/>
    <dgm:cxn modelId="{F8CA3000-6B06-4D9C-9288-03827457C3E2}" type="presParOf" srcId="{BB3678BF-FFEA-485A-8F7B-A969F5F81FA0}" destId="{07112182-988B-49E4-AA9B-0DA356362F75}" srcOrd="0" destOrd="0" presId="urn:microsoft.com/office/officeart/2005/8/layout/hierarchy2#2"/>
    <dgm:cxn modelId="{DFBC6C10-6754-4D7A-B7B8-DABFF1981DB4}" type="presParOf" srcId="{5D603B89-A7FA-49AC-A5D7-A020BCDA0FB5}" destId="{0F06BAB8-9E3C-4852-9DB7-675FF2EBE7E3}" srcOrd="1" destOrd="0" presId="urn:microsoft.com/office/officeart/2005/8/layout/hierarchy2#2"/>
    <dgm:cxn modelId="{1D63C799-625B-45F4-A0B5-E309D3596851}" type="presParOf" srcId="{0F06BAB8-9E3C-4852-9DB7-675FF2EBE7E3}" destId="{73177ACE-0A3C-4412-A523-B9BDEBD93B48}" srcOrd="0" destOrd="0" presId="urn:microsoft.com/office/officeart/2005/8/layout/hierarchy2#2"/>
    <dgm:cxn modelId="{C8D84EF6-BFC8-4351-A1FC-BCEE57FD50D1}" type="presParOf" srcId="{0F06BAB8-9E3C-4852-9DB7-675FF2EBE7E3}" destId="{A6AA6A9C-EA6E-4B50-8270-82541845303C}" srcOrd="1" destOrd="0" presId="urn:microsoft.com/office/officeart/2005/8/layout/hierarchy2#2"/>
    <dgm:cxn modelId="{70170E3A-22AB-4312-8A6C-F795A754AA3D}" type="presParOf" srcId="{A6AA6A9C-EA6E-4B50-8270-82541845303C}" destId="{60D2AFAC-639C-4AE7-A3CE-D052009A7677}" srcOrd="0" destOrd="0" presId="urn:microsoft.com/office/officeart/2005/8/layout/hierarchy2#2"/>
    <dgm:cxn modelId="{657BE0A5-A58D-4DA7-9A65-3A7A88CB26CD}" type="presParOf" srcId="{60D2AFAC-639C-4AE7-A3CE-D052009A7677}" destId="{E7528A8A-537E-4CDE-9E74-EFD9432CDC9D}" srcOrd="0" destOrd="0" presId="urn:microsoft.com/office/officeart/2005/8/layout/hierarchy2#2"/>
    <dgm:cxn modelId="{4A013FEB-203F-4EC9-ADC2-930AFE2EA5BF}" type="presParOf" srcId="{A6AA6A9C-EA6E-4B50-8270-82541845303C}" destId="{1FAE80B4-7E66-4AFC-99D4-C392125A3667}" srcOrd="1" destOrd="0" presId="urn:microsoft.com/office/officeart/2005/8/layout/hierarchy2#2"/>
    <dgm:cxn modelId="{49766C99-4463-4353-B2C5-A07610225777}" type="presParOf" srcId="{1FAE80B4-7E66-4AFC-99D4-C392125A3667}" destId="{A2EAA7A3-D40B-4C15-B8CB-6C6302836C33}" srcOrd="0" destOrd="0" presId="urn:microsoft.com/office/officeart/2005/8/layout/hierarchy2#2"/>
    <dgm:cxn modelId="{438DA173-E64D-4E2A-86A3-2BE83E4C9DAD}" type="presParOf" srcId="{1FAE80B4-7E66-4AFC-99D4-C392125A3667}" destId="{7FBC19E0-403A-4EE7-8250-ADDDEDA76267}" srcOrd="1" destOrd="0" presId="urn:microsoft.com/office/officeart/2005/8/layout/hierarchy2#2"/>
    <dgm:cxn modelId="{98EDF259-9FEA-4A91-8597-C9CE08125187}" type="presParOf" srcId="{A6AA6A9C-EA6E-4B50-8270-82541845303C}" destId="{42EF93A9-C7C5-41D8-BA87-7E90D7AF0986}" srcOrd="2" destOrd="0" presId="urn:microsoft.com/office/officeart/2005/8/layout/hierarchy2#2"/>
    <dgm:cxn modelId="{965ED556-2843-4BE1-A2B2-6F880334DB22}" type="presParOf" srcId="{42EF93A9-C7C5-41D8-BA87-7E90D7AF0986}" destId="{0E63E575-359A-4353-BAF0-01148ECC3028}" srcOrd="0" destOrd="0" presId="urn:microsoft.com/office/officeart/2005/8/layout/hierarchy2#2"/>
    <dgm:cxn modelId="{6B178ABA-6FF3-4919-BF5A-2BA22706DF95}" type="presParOf" srcId="{A6AA6A9C-EA6E-4B50-8270-82541845303C}" destId="{44CD6006-28B2-49C3-B209-72C212052FDB}" srcOrd="3" destOrd="0" presId="urn:microsoft.com/office/officeart/2005/8/layout/hierarchy2#2"/>
    <dgm:cxn modelId="{D7B97FB3-C8F9-46B9-A2B0-682722A2DDFC}" type="presParOf" srcId="{44CD6006-28B2-49C3-B209-72C212052FDB}" destId="{B1D9324A-9E7E-490D-9252-BF34AF550047}" srcOrd="0" destOrd="0" presId="urn:microsoft.com/office/officeart/2005/8/layout/hierarchy2#2"/>
    <dgm:cxn modelId="{A69DAEC5-D8FA-4D78-83E7-7685C41F127E}" type="presParOf" srcId="{44CD6006-28B2-49C3-B209-72C212052FDB}" destId="{E35FFBAA-7FBF-43D8-A1B3-B3FAD6840BBC}" srcOrd="1" destOrd="0" presId="urn:microsoft.com/office/officeart/2005/8/layout/hierarchy2#2"/>
    <dgm:cxn modelId="{FC114156-1D87-49EF-968B-25F687CEB8A9}" type="presParOf" srcId="{5D603B89-A7FA-49AC-A5D7-A020BCDA0FB5}" destId="{CE059A36-901C-4206-A42D-B0660840CDB9}" srcOrd="2" destOrd="0" presId="urn:microsoft.com/office/officeart/2005/8/layout/hierarchy2#2"/>
    <dgm:cxn modelId="{8D266320-91DC-418B-A844-5D1949A535A6}" type="presParOf" srcId="{CE059A36-901C-4206-A42D-B0660840CDB9}" destId="{073075A2-9C2B-4A85-9FE7-8F9F7E23AB81}" srcOrd="0" destOrd="0" presId="urn:microsoft.com/office/officeart/2005/8/layout/hierarchy2#2"/>
    <dgm:cxn modelId="{FFC31D4A-F948-40D6-B454-41D5404C129F}" type="presParOf" srcId="{5D603B89-A7FA-49AC-A5D7-A020BCDA0FB5}" destId="{BA76C5A1-7F2E-40A5-A47F-EF62A89B3CD8}" srcOrd="3" destOrd="0" presId="urn:microsoft.com/office/officeart/2005/8/layout/hierarchy2#2"/>
    <dgm:cxn modelId="{DDF4DB76-1957-45EC-ACE9-3A9BA37E372E}" type="presParOf" srcId="{BA76C5A1-7F2E-40A5-A47F-EF62A89B3CD8}" destId="{81510081-74FC-4AB5-AFCD-C524DE18AA5B}" srcOrd="0" destOrd="0" presId="urn:microsoft.com/office/officeart/2005/8/layout/hierarchy2#2"/>
    <dgm:cxn modelId="{C6551133-77FD-4A5B-88E8-9B4E842029AB}" type="presParOf" srcId="{BA76C5A1-7F2E-40A5-A47F-EF62A89B3CD8}" destId="{75CE85F4-2A71-4D8E-BD00-2C90117AAD01}" srcOrd="1" destOrd="0" presId="urn:microsoft.com/office/officeart/2005/8/layout/hierarchy2#2"/>
    <dgm:cxn modelId="{73A09870-29E9-4F61-B18B-458D1233E003}" type="presParOf" srcId="{75CE85F4-2A71-4D8E-BD00-2C90117AAD01}" destId="{6970CA75-F35E-41B3-85F3-BF53C75748EE}" srcOrd="0" destOrd="0" presId="urn:microsoft.com/office/officeart/2005/8/layout/hierarchy2#2"/>
    <dgm:cxn modelId="{A9073F48-C333-454C-9C0F-2637B0963872}" type="presParOf" srcId="{6970CA75-F35E-41B3-85F3-BF53C75748EE}" destId="{CAA5C31A-D88D-422B-A5C7-FD4271A39E4A}" srcOrd="0" destOrd="0" presId="urn:microsoft.com/office/officeart/2005/8/layout/hierarchy2#2"/>
    <dgm:cxn modelId="{A4FA6A71-7B74-4BFA-AA5A-1588C1F50E55}" type="presParOf" srcId="{75CE85F4-2A71-4D8E-BD00-2C90117AAD01}" destId="{6D33AABA-0C0A-427E-B51B-C34290560706}" srcOrd="1" destOrd="0" presId="urn:microsoft.com/office/officeart/2005/8/layout/hierarchy2#2"/>
    <dgm:cxn modelId="{CC3CC375-5AFD-427D-816E-81E2F615FD91}" type="presParOf" srcId="{6D33AABA-0C0A-427E-B51B-C34290560706}" destId="{07FA6456-F925-441A-9A35-B68840AA65F8}" srcOrd="0" destOrd="0" presId="urn:microsoft.com/office/officeart/2005/8/layout/hierarchy2#2"/>
    <dgm:cxn modelId="{5849A328-D09C-4C75-A295-A0C6FB609E40}" type="presParOf" srcId="{6D33AABA-0C0A-427E-B51B-C34290560706}" destId="{B563FC1A-958D-4E15-870F-F17BA7921D0D}" srcOrd="1" destOrd="0" presId="urn:microsoft.com/office/officeart/2005/8/layout/hierarchy2#2"/>
    <dgm:cxn modelId="{22BB7299-0D24-4188-8E8E-8A9E63D7D6A2}" type="presParOf" srcId="{75CE85F4-2A71-4D8E-BD00-2C90117AAD01}" destId="{F575B8AF-EF5B-4AE4-A6DE-4D62F8B2DA3C}" srcOrd="2" destOrd="0" presId="urn:microsoft.com/office/officeart/2005/8/layout/hierarchy2#2"/>
    <dgm:cxn modelId="{C4B68977-004E-4218-BB81-BC1300D483D2}" type="presParOf" srcId="{F575B8AF-EF5B-4AE4-A6DE-4D62F8B2DA3C}" destId="{D33BEE97-C702-4336-80D2-633A95AC9922}" srcOrd="0" destOrd="0" presId="urn:microsoft.com/office/officeart/2005/8/layout/hierarchy2#2"/>
    <dgm:cxn modelId="{62F45AC2-1FC1-498A-99A7-E28FB65FE35C}" type="presParOf" srcId="{75CE85F4-2A71-4D8E-BD00-2C90117AAD01}" destId="{51DEAB8A-6885-47C4-919C-968B1429103D}" srcOrd="3" destOrd="0" presId="urn:microsoft.com/office/officeart/2005/8/layout/hierarchy2#2"/>
    <dgm:cxn modelId="{99FC8F48-7923-48BA-9D46-5FF3181A5327}" type="presParOf" srcId="{51DEAB8A-6885-47C4-919C-968B1429103D}" destId="{C8427912-5DA9-4DC6-B4B6-9361E111919B}" srcOrd="0" destOrd="0" presId="urn:microsoft.com/office/officeart/2005/8/layout/hierarchy2#2"/>
    <dgm:cxn modelId="{63CE4F8E-3C32-4D42-9F7F-8BCE8C64DF53}" type="presParOf" srcId="{51DEAB8A-6885-47C4-919C-968B1429103D}" destId="{DD44C32F-35CE-4847-9400-AEAA13994CDA}" srcOrd="1" destOrd="0" presId="urn:microsoft.com/office/officeart/2005/8/layout/hierarchy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AA387-D920-40BB-8A30-59729292F668}">
      <dsp:nvSpPr>
        <dsp:cNvPr id="0" name=""/>
        <dsp:cNvSpPr/>
      </dsp:nvSpPr>
      <dsp:spPr>
        <a:xfrm>
          <a:off x="4044" y="1391302"/>
          <a:ext cx="1523126" cy="761563"/>
        </a:xfrm>
        <a:prstGeom prst="roundRect">
          <a:avLst>
            <a:gd name="adj" fmla="val 10000"/>
          </a:avLst>
        </a:prstGeom>
        <a:solidFill>
          <a:srgbClr val="C00000"/>
        </a:solidFill>
        <a:ln w="222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mn-lt"/>
              <a:ea typeface="+mn-ea"/>
              <a:cs typeface="+mn-ea"/>
              <a:sym typeface="+mn-lt"/>
            </a:rPr>
            <a:t>大学生医疗保障体系</a:t>
          </a:r>
        </a:p>
      </dsp:txBody>
      <dsp:txXfrm>
        <a:off x="26349" y="1413607"/>
        <a:ext cx="1478516" cy="716953"/>
      </dsp:txXfrm>
    </dsp:sp>
    <dsp:sp modelId="{BB3678BF-FFEA-485A-8F7B-A969F5F81FA0}">
      <dsp:nvSpPr>
        <dsp:cNvPr id="0" name=""/>
        <dsp:cNvSpPr/>
      </dsp:nvSpPr>
      <dsp:spPr>
        <a:xfrm rot="18018877">
          <a:off x="1226348" y="1228385"/>
          <a:ext cx="1214825" cy="38678"/>
        </a:xfrm>
        <a:custGeom>
          <a:avLst/>
          <a:gdLst/>
          <a:ahLst/>
          <a:cxnLst/>
          <a:rect l="0" t="0" r="0" b="0"/>
          <a:pathLst>
            <a:path>
              <a:moveTo>
                <a:pt x="0" y="19339"/>
              </a:moveTo>
              <a:lnTo>
                <a:pt x="1214825" y="19339"/>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03390" y="1217354"/>
        <a:ext cx="60741" cy="60741"/>
      </dsp:txXfrm>
    </dsp:sp>
    <dsp:sp modelId="{73177ACE-0A3C-4412-A523-B9BDEBD93B48}">
      <dsp:nvSpPr>
        <dsp:cNvPr id="0" name=""/>
        <dsp:cNvSpPr/>
      </dsp:nvSpPr>
      <dsp:spPr>
        <a:xfrm>
          <a:off x="2140351" y="342584"/>
          <a:ext cx="1843637" cy="761563"/>
        </a:xfrm>
        <a:prstGeom prst="roundRect">
          <a:avLst>
            <a:gd name="adj" fmla="val 10000"/>
          </a:avLst>
        </a:prstGeom>
        <a:solidFill>
          <a:schemeClr val="accent1">
            <a:hueOff val="0"/>
            <a:satOff val="0"/>
            <a:lumOff val="0"/>
            <a:alphaOff val="0"/>
          </a:schemeClr>
        </a:solidFill>
        <a:ln w="222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mn-lt"/>
              <a:ea typeface="+mn-ea"/>
              <a:cs typeface="+mn-ea"/>
              <a:sym typeface="+mn-lt"/>
            </a:rPr>
            <a:t>上海市城镇居民基本医疗保险</a:t>
          </a:r>
        </a:p>
      </dsp:txBody>
      <dsp:txXfrm>
        <a:off x="2162656" y="364889"/>
        <a:ext cx="1799027" cy="716953"/>
      </dsp:txXfrm>
    </dsp:sp>
    <dsp:sp modelId="{CE059A36-901C-4206-A42D-B0660840CDB9}">
      <dsp:nvSpPr>
        <dsp:cNvPr id="0" name=""/>
        <dsp:cNvSpPr/>
      </dsp:nvSpPr>
      <dsp:spPr>
        <a:xfrm rot="3696278">
          <a:off x="1189058" y="2319881"/>
          <a:ext cx="1289404" cy="38678"/>
        </a:xfrm>
        <a:custGeom>
          <a:avLst/>
          <a:gdLst/>
          <a:ahLst/>
          <a:cxnLst/>
          <a:rect l="0" t="0" r="0" b="0"/>
          <a:pathLst>
            <a:path>
              <a:moveTo>
                <a:pt x="0" y="19339"/>
              </a:moveTo>
              <a:lnTo>
                <a:pt x="1289404" y="19339"/>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01525" y="2306984"/>
        <a:ext cx="64470" cy="64470"/>
      </dsp:txXfrm>
    </dsp:sp>
    <dsp:sp modelId="{81510081-74FC-4AB5-AFCD-C524DE18AA5B}">
      <dsp:nvSpPr>
        <dsp:cNvPr id="0" name=""/>
        <dsp:cNvSpPr/>
      </dsp:nvSpPr>
      <dsp:spPr>
        <a:xfrm>
          <a:off x="2140351" y="2525574"/>
          <a:ext cx="1829015" cy="761563"/>
        </a:xfrm>
        <a:prstGeom prst="roundRect">
          <a:avLst>
            <a:gd name="adj" fmla="val 10000"/>
          </a:avLst>
        </a:prstGeom>
        <a:solidFill>
          <a:schemeClr val="accent1">
            <a:hueOff val="0"/>
            <a:satOff val="0"/>
            <a:lumOff val="0"/>
            <a:alphaOff val="0"/>
          </a:schemeClr>
        </a:solidFill>
        <a:ln w="222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mn-lt"/>
              <a:ea typeface="+mn-ea"/>
              <a:cs typeface="+mn-ea"/>
              <a:sym typeface="+mn-lt"/>
            </a:rPr>
            <a:t>大学生系列商业保险</a:t>
          </a:r>
        </a:p>
      </dsp:txBody>
      <dsp:txXfrm>
        <a:off x="2162656" y="2547879"/>
        <a:ext cx="1784405" cy="716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AA387-D920-40BB-8A30-59729292F668}">
      <dsp:nvSpPr>
        <dsp:cNvPr id="0" name=""/>
        <dsp:cNvSpPr/>
      </dsp:nvSpPr>
      <dsp:spPr>
        <a:xfrm>
          <a:off x="269" y="1726711"/>
          <a:ext cx="1521817" cy="982058"/>
        </a:xfrm>
        <a:prstGeom prst="roundRect">
          <a:avLst>
            <a:gd name="adj" fmla="val 10000"/>
          </a:avLst>
        </a:prstGeom>
        <a:solidFill>
          <a:srgbClr val="C00000"/>
        </a:solidFill>
        <a:ln w="222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mn-lt"/>
              <a:ea typeface="+mn-ea"/>
              <a:cs typeface="+mn-ea"/>
              <a:sym typeface="+mn-lt"/>
            </a:rPr>
            <a:t>大学生系列商业保险</a:t>
          </a:r>
        </a:p>
      </dsp:txBody>
      <dsp:txXfrm>
        <a:off x="29032" y="1755474"/>
        <a:ext cx="1464291" cy="924532"/>
      </dsp:txXfrm>
    </dsp:sp>
    <dsp:sp modelId="{BB3678BF-FFEA-485A-8F7B-A969F5F81FA0}">
      <dsp:nvSpPr>
        <dsp:cNvPr id="0" name=""/>
        <dsp:cNvSpPr/>
      </dsp:nvSpPr>
      <dsp:spPr>
        <a:xfrm rot="17727023">
          <a:off x="1172584" y="1644547"/>
          <a:ext cx="1225740" cy="39594"/>
        </a:xfrm>
        <a:custGeom>
          <a:avLst/>
          <a:gdLst/>
          <a:ahLst/>
          <a:cxnLst/>
          <a:rect l="0" t="0" r="0" b="0"/>
          <a:pathLst>
            <a:path>
              <a:moveTo>
                <a:pt x="0" y="19797"/>
              </a:moveTo>
              <a:lnTo>
                <a:pt x="1225740" y="19797"/>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54811" y="1633701"/>
        <a:ext cx="61287" cy="61287"/>
      </dsp:txXfrm>
    </dsp:sp>
    <dsp:sp modelId="{73177ACE-0A3C-4412-A523-B9BDEBD93B48}">
      <dsp:nvSpPr>
        <dsp:cNvPr id="0" name=""/>
        <dsp:cNvSpPr/>
      </dsp:nvSpPr>
      <dsp:spPr>
        <a:xfrm>
          <a:off x="2048823" y="619919"/>
          <a:ext cx="1386077" cy="982058"/>
        </a:xfrm>
        <a:prstGeom prst="roundRect">
          <a:avLst>
            <a:gd name="adj" fmla="val 10000"/>
          </a:avLst>
        </a:prstGeom>
        <a:solidFill>
          <a:schemeClr val="accent1">
            <a:hueOff val="0"/>
            <a:satOff val="0"/>
            <a:lumOff val="0"/>
            <a:alphaOff val="0"/>
          </a:schemeClr>
        </a:solidFill>
        <a:ln w="222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mn-lt"/>
              <a:ea typeface="+mn-ea"/>
              <a:cs typeface="+mn-ea"/>
              <a:sym typeface="+mn-lt"/>
            </a:rPr>
            <a:t>住院保险</a:t>
          </a:r>
        </a:p>
      </dsp:txBody>
      <dsp:txXfrm>
        <a:off x="2077586" y="648682"/>
        <a:ext cx="1328551" cy="924532"/>
      </dsp:txXfrm>
    </dsp:sp>
    <dsp:sp modelId="{60D2AFAC-639C-4AE7-A3CE-D052009A7677}">
      <dsp:nvSpPr>
        <dsp:cNvPr id="0" name=""/>
        <dsp:cNvSpPr/>
      </dsp:nvSpPr>
      <dsp:spPr>
        <a:xfrm rot="2337031">
          <a:off x="3348078" y="1336665"/>
          <a:ext cx="781086" cy="39594"/>
        </a:xfrm>
        <a:custGeom>
          <a:avLst/>
          <a:gdLst/>
          <a:ahLst/>
          <a:cxnLst/>
          <a:rect l="0" t="0" r="0" b="0"/>
          <a:pathLst>
            <a:path>
              <a:moveTo>
                <a:pt x="0" y="19797"/>
              </a:moveTo>
              <a:lnTo>
                <a:pt x="781086" y="19797"/>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719094" y="1336935"/>
        <a:ext cx="39054" cy="39054"/>
      </dsp:txXfrm>
    </dsp:sp>
    <dsp:sp modelId="{A2EAA7A3-D40B-4C15-B8CB-6C6302836C33}">
      <dsp:nvSpPr>
        <dsp:cNvPr id="0" name=""/>
        <dsp:cNvSpPr/>
      </dsp:nvSpPr>
      <dsp:spPr>
        <a:xfrm>
          <a:off x="4042342" y="1271377"/>
          <a:ext cx="1627486" cy="661200"/>
        </a:xfrm>
        <a:prstGeom prst="roundRect">
          <a:avLst>
            <a:gd name="adj" fmla="val 10000"/>
          </a:avLst>
        </a:prstGeom>
        <a:solidFill>
          <a:schemeClr val="accent1">
            <a:hueOff val="0"/>
            <a:satOff val="0"/>
            <a:lumOff val="0"/>
            <a:alphaOff val="0"/>
          </a:schemeClr>
        </a:solidFill>
        <a:ln w="222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mn-lt"/>
              <a:ea typeface="+mn-ea"/>
              <a:cs typeface="+mn-ea"/>
              <a:sym typeface="+mn-lt"/>
            </a:rPr>
            <a:t>住院补贴</a:t>
          </a:r>
        </a:p>
      </dsp:txBody>
      <dsp:txXfrm>
        <a:off x="4061708" y="1290743"/>
        <a:ext cx="1588754" cy="622468"/>
      </dsp:txXfrm>
    </dsp:sp>
    <dsp:sp modelId="{42EF93A9-C7C5-41D8-BA87-7E90D7AF0986}">
      <dsp:nvSpPr>
        <dsp:cNvPr id="0" name=""/>
        <dsp:cNvSpPr/>
      </dsp:nvSpPr>
      <dsp:spPr>
        <a:xfrm rot="19413722">
          <a:off x="3361094" y="866917"/>
          <a:ext cx="755055" cy="39594"/>
        </a:xfrm>
        <a:custGeom>
          <a:avLst/>
          <a:gdLst/>
          <a:ahLst/>
          <a:cxnLst/>
          <a:rect l="0" t="0" r="0" b="0"/>
          <a:pathLst>
            <a:path>
              <a:moveTo>
                <a:pt x="0" y="19797"/>
              </a:moveTo>
              <a:lnTo>
                <a:pt x="755055" y="19797"/>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719745" y="867838"/>
        <a:ext cx="37752" cy="37752"/>
      </dsp:txXfrm>
    </dsp:sp>
    <dsp:sp modelId="{B1D9324A-9E7E-490D-9252-BF34AF550047}">
      <dsp:nvSpPr>
        <dsp:cNvPr id="0" name=""/>
        <dsp:cNvSpPr/>
      </dsp:nvSpPr>
      <dsp:spPr>
        <a:xfrm>
          <a:off x="4042342" y="312849"/>
          <a:ext cx="1667476" cy="699264"/>
        </a:xfrm>
        <a:prstGeom prst="roundRect">
          <a:avLst>
            <a:gd name="adj" fmla="val 10000"/>
          </a:avLst>
        </a:prstGeom>
        <a:solidFill>
          <a:schemeClr val="accent1">
            <a:hueOff val="0"/>
            <a:satOff val="0"/>
            <a:lumOff val="0"/>
            <a:alphaOff val="0"/>
          </a:schemeClr>
        </a:solidFill>
        <a:ln w="222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mn-lt"/>
              <a:ea typeface="+mn-ea"/>
              <a:cs typeface="+mn-ea"/>
              <a:sym typeface="+mn-lt"/>
            </a:rPr>
            <a:t>住院医疗险</a:t>
          </a:r>
        </a:p>
      </dsp:txBody>
      <dsp:txXfrm>
        <a:off x="4062823" y="333330"/>
        <a:ext cx="1626514" cy="658302"/>
      </dsp:txXfrm>
    </dsp:sp>
    <dsp:sp modelId="{CE059A36-901C-4206-A42D-B0660840CDB9}">
      <dsp:nvSpPr>
        <dsp:cNvPr id="0" name=""/>
        <dsp:cNvSpPr/>
      </dsp:nvSpPr>
      <dsp:spPr>
        <a:xfrm rot="3913884">
          <a:off x="1156822" y="2768746"/>
          <a:ext cx="1257265" cy="39594"/>
        </a:xfrm>
        <a:custGeom>
          <a:avLst/>
          <a:gdLst/>
          <a:ahLst/>
          <a:cxnLst/>
          <a:rect l="0" t="0" r="0" b="0"/>
          <a:pathLst>
            <a:path>
              <a:moveTo>
                <a:pt x="0" y="19797"/>
              </a:moveTo>
              <a:lnTo>
                <a:pt x="1257265" y="19797"/>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54023" y="2757111"/>
        <a:ext cx="62863" cy="62863"/>
      </dsp:txXfrm>
    </dsp:sp>
    <dsp:sp modelId="{81510081-74FC-4AB5-AFCD-C524DE18AA5B}">
      <dsp:nvSpPr>
        <dsp:cNvPr id="0" name=""/>
        <dsp:cNvSpPr/>
      </dsp:nvSpPr>
      <dsp:spPr>
        <a:xfrm>
          <a:off x="2048823" y="2868317"/>
          <a:ext cx="1415617" cy="982058"/>
        </a:xfrm>
        <a:prstGeom prst="roundRect">
          <a:avLst>
            <a:gd name="adj" fmla="val 10000"/>
          </a:avLst>
        </a:prstGeom>
        <a:solidFill>
          <a:schemeClr val="accent1">
            <a:hueOff val="0"/>
            <a:satOff val="0"/>
            <a:lumOff val="0"/>
            <a:alphaOff val="0"/>
          </a:schemeClr>
        </a:solidFill>
        <a:ln w="222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mn-lt"/>
              <a:ea typeface="+mn-ea"/>
              <a:cs typeface="+mn-ea"/>
              <a:sym typeface="+mn-lt"/>
            </a:rPr>
            <a:t>平安保险</a:t>
          </a:r>
        </a:p>
      </dsp:txBody>
      <dsp:txXfrm>
        <a:off x="2077586" y="2897080"/>
        <a:ext cx="1358091" cy="924532"/>
      </dsp:txXfrm>
    </dsp:sp>
    <dsp:sp modelId="{6970CA75-F35E-41B3-85F3-BF53C75748EE}">
      <dsp:nvSpPr>
        <dsp:cNvPr id="0" name=""/>
        <dsp:cNvSpPr/>
      </dsp:nvSpPr>
      <dsp:spPr>
        <a:xfrm rot="19010838">
          <a:off x="3354409" y="3061307"/>
          <a:ext cx="813637" cy="39594"/>
        </a:xfrm>
        <a:custGeom>
          <a:avLst/>
          <a:gdLst/>
          <a:ahLst/>
          <a:cxnLst/>
          <a:rect l="0" t="0" r="0" b="0"/>
          <a:pathLst>
            <a:path>
              <a:moveTo>
                <a:pt x="0" y="19797"/>
              </a:moveTo>
              <a:lnTo>
                <a:pt x="813637" y="19797"/>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740887" y="3060763"/>
        <a:ext cx="40681" cy="40681"/>
      </dsp:txXfrm>
    </dsp:sp>
    <dsp:sp modelId="{07FA6456-F925-441A-9A35-B68840AA65F8}">
      <dsp:nvSpPr>
        <dsp:cNvPr id="0" name=""/>
        <dsp:cNvSpPr/>
      </dsp:nvSpPr>
      <dsp:spPr>
        <a:xfrm>
          <a:off x="4058016" y="2457782"/>
          <a:ext cx="1581271" cy="690161"/>
        </a:xfrm>
        <a:prstGeom prst="roundRect">
          <a:avLst>
            <a:gd name="adj" fmla="val 10000"/>
          </a:avLst>
        </a:prstGeom>
        <a:solidFill>
          <a:schemeClr val="accent1">
            <a:hueOff val="0"/>
            <a:satOff val="0"/>
            <a:lumOff val="0"/>
            <a:alphaOff val="0"/>
          </a:schemeClr>
        </a:solidFill>
        <a:ln w="222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mn-lt"/>
              <a:ea typeface="+mn-ea"/>
              <a:cs typeface="+mn-ea"/>
              <a:sym typeface="+mn-lt"/>
            </a:rPr>
            <a:t>意外伤害险</a:t>
          </a:r>
        </a:p>
      </dsp:txBody>
      <dsp:txXfrm>
        <a:off x="4078230" y="2477996"/>
        <a:ext cx="1540843" cy="649733"/>
      </dsp:txXfrm>
    </dsp:sp>
    <dsp:sp modelId="{F575B8AF-EF5B-4AE4-A6DE-4D62F8B2DA3C}">
      <dsp:nvSpPr>
        <dsp:cNvPr id="0" name=""/>
        <dsp:cNvSpPr/>
      </dsp:nvSpPr>
      <dsp:spPr>
        <a:xfrm rot="2533062">
          <a:off x="3360487" y="3608827"/>
          <a:ext cx="801482" cy="39594"/>
        </a:xfrm>
        <a:custGeom>
          <a:avLst/>
          <a:gdLst/>
          <a:ahLst/>
          <a:cxnLst/>
          <a:rect l="0" t="0" r="0" b="0"/>
          <a:pathLst>
            <a:path>
              <a:moveTo>
                <a:pt x="0" y="19797"/>
              </a:moveTo>
              <a:lnTo>
                <a:pt x="801482" y="19797"/>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741191" y="3608587"/>
        <a:ext cx="40074" cy="40074"/>
      </dsp:txXfrm>
    </dsp:sp>
    <dsp:sp modelId="{C8427912-5DA9-4DC6-B4B6-9361E111919B}">
      <dsp:nvSpPr>
        <dsp:cNvPr id="0" name=""/>
        <dsp:cNvSpPr/>
      </dsp:nvSpPr>
      <dsp:spPr>
        <a:xfrm>
          <a:off x="4058016" y="3533735"/>
          <a:ext cx="1755429" cy="728333"/>
        </a:xfrm>
        <a:prstGeom prst="roundRect">
          <a:avLst>
            <a:gd name="adj" fmla="val 10000"/>
          </a:avLst>
        </a:prstGeom>
        <a:solidFill>
          <a:schemeClr val="accent1">
            <a:hueOff val="0"/>
            <a:satOff val="0"/>
            <a:lumOff val="0"/>
            <a:alphaOff val="0"/>
          </a:schemeClr>
        </a:solidFill>
        <a:ln w="222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mn-lt"/>
              <a:ea typeface="+mn-ea"/>
              <a:cs typeface="+mn-ea"/>
              <a:sym typeface="+mn-lt"/>
            </a:rPr>
            <a:t>意外伤害医疗险</a:t>
          </a:r>
        </a:p>
      </dsp:txBody>
      <dsp:txXfrm>
        <a:off x="4079348" y="3555067"/>
        <a:ext cx="1712765" cy="6856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9318F-ED6F-4E04-B6DB-A4184E3E86E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F7064-0CF7-451C-B83E-61DBF89E4E3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rgbClr val="000066"/>
                </a:solidFill>
                <a:latin typeface="Times New Roman" panose="02020603050405020304" pitchFamily="18" charset="0"/>
                <a:ea typeface="黑体" panose="02010609060101010101" pitchFamily="2" charset="-122"/>
              </a:defRPr>
            </a:lvl1pPr>
            <a:lvl2pPr marL="742950" indent="-285750" eaLnBrk="0" hangingPunct="0">
              <a:defRPr sz="2500" b="1">
                <a:solidFill>
                  <a:srgbClr val="000066"/>
                </a:solidFill>
                <a:latin typeface="Times New Roman" panose="02020603050405020304" pitchFamily="18" charset="0"/>
                <a:ea typeface="黑体" panose="02010609060101010101" pitchFamily="2" charset="-122"/>
              </a:defRPr>
            </a:lvl2pPr>
            <a:lvl3pPr marL="1143000" indent="-228600" eaLnBrk="0" hangingPunct="0">
              <a:defRPr sz="2500" b="1">
                <a:solidFill>
                  <a:srgbClr val="000066"/>
                </a:solidFill>
                <a:latin typeface="Times New Roman" panose="02020603050405020304" pitchFamily="18" charset="0"/>
                <a:ea typeface="黑体" panose="02010609060101010101" pitchFamily="2" charset="-122"/>
              </a:defRPr>
            </a:lvl3pPr>
            <a:lvl4pPr marL="1600200" indent="-228600" eaLnBrk="0" hangingPunct="0">
              <a:defRPr sz="2500" b="1">
                <a:solidFill>
                  <a:srgbClr val="000066"/>
                </a:solidFill>
                <a:latin typeface="Times New Roman" panose="02020603050405020304" pitchFamily="18" charset="0"/>
                <a:ea typeface="黑体" panose="02010609060101010101" pitchFamily="2" charset="-122"/>
              </a:defRPr>
            </a:lvl4pPr>
            <a:lvl5pPr marL="2057400" indent="-228600" eaLnBrk="0" hangingPunct="0">
              <a:defRPr sz="2500" b="1">
                <a:solidFill>
                  <a:srgbClr val="000066"/>
                </a:solidFill>
                <a:latin typeface="Times New Roman" panose="02020603050405020304" pitchFamily="18" charset="0"/>
                <a:ea typeface="黑体" panose="02010609060101010101" pitchFamily="2"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2"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2"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2"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2" charset="-122"/>
              </a:defRPr>
            </a:lvl9pPr>
          </a:lstStyle>
          <a:p>
            <a:pPr eaLnBrk="1" hangingPunct="1"/>
            <a:fld id="{2CAB7820-7FF8-4814-9302-7D7FE7718867}" type="slidenum">
              <a:rPr lang="en-US" altLang="zh-CN" sz="1200" b="0" smtClean="0">
                <a:solidFill>
                  <a:schemeClr val="tx1"/>
                </a:solidFill>
                <a:latin typeface="Arial" panose="020B0604020202020204" pitchFamily="34" charset="0"/>
                <a:ea typeface="宋体" panose="02010600030101010101" pitchFamily="2" charset="-122"/>
              </a:rPr>
            </a:fld>
            <a:endParaRPr lang="en-US" altLang="zh-CN" sz="1200" b="0">
              <a:solidFill>
                <a:schemeClr val="tx1"/>
              </a:solidFill>
              <a:latin typeface="Arial" panose="020B0604020202020204" pitchFamily="34" charset="0"/>
              <a:ea typeface="宋体" panose="02010600030101010101" pitchFamily="2" charset="-122"/>
            </a:endParaRPr>
          </a:p>
        </p:txBody>
      </p:sp>
      <p:sp>
        <p:nvSpPr>
          <p:cNvPr id="15363" name="Rectangle 2"/>
          <p:cNvSpPr>
            <a:spLocks noGrp="1" noRot="1" noChangeAspect="1" noChangeArrowheads="1" noTextEdit="1"/>
          </p:cNvSpPr>
          <p:nvPr>
            <p:ph type="sldImg"/>
          </p:nvPr>
        </p:nvSpPr>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C89461BB-BB29-447B-86E6-652C097B04C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63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rgbClr val="000066"/>
                </a:solidFill>
                <a:latin typeface="Times New Roman" panose="02020603050405020304" pitchFamily="18" charset="0"/>
                <a:ea typeface="黑体" panose="02010609060101010101" pitchFamily="2" charset="-122"/>
              </a:defRPr>
            </a:lvl1pPr>
            <a:lvl2pPr marL="742950" indent="-285750" eaLnBrk="0" hangingPunct="0">
              <a:defRPr sz="2500" b="1">
                <a:solidFill>
                  <a:srgbClr val="000066"/>
                </a:solidFill>
                <a:latin typeface="Times New Roman" panose="02020603050405020304" pitchFamily="18" charset="0"/>
                <a:ea typeface="黑体" panose="02010609060101010101" pitchFamily="2" charset="-122"/>
              </a:defRPr>
            </a:lvl2pPr>
            <a:lvl3pPr marL="1143000" indent="-228600" eaLnBrk="0" hangingPunct="0">
              <a:defRPr sz="2500" b="1">
                <a:solidFill>
                  <a:srgbClr val="000066"/>
                </a:solidFill>
                <a:latin typeface="Times New Roman" panose="02020603050405020304" pitchFamily="18" charset="0"/>
                <a:ea typeface="黑体" panose="02010609060101010101" pitchFamily="2" charset="-122"/>
              </a:defRPr>
            </a:lvl3pPr>
            <a:lvl4pPr marL="1600200" indent="-228600" eaLnBrk="0" hangingPunct="0">
              <a:defRPr sz="2500" b="1">
                <a:solidFill>
                  <a:srgbClr val="000066"/>
                </a:solidFill>
                <a:latin typeface="Times New Roman" panose="02020603050405020304" pitchFamily="18" charset="0"/>
                <a:ea typeface="黑体" panose="02010609060101010101" pitchFamily="2" charset="-122"/>
              </a:defRPr>
            </a:lvl4pPr>
            <a:lvl5pPr marL="2057400" indent="-228600" eaLnBrk="0" hangingPunct="0">
              <a:defRPr sz="2500" b="1">
                <a:solidFill>
                  <a:srgbClr val="000066"/>
                </a:solidFill>
                <a:latin typeface="Times New Roman" panose="02020603050405020304" pitchFamily="18" charset="0"/>
                <a:ea typeface="黑体" panose="02010609060101010101" pitchFamily="2"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2"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2"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2"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2" charset="-122"/>
              </a:defRPr>
            </a:lvl9pPr>
          </a:lstStyle>
          <a:p>
            <a:pPr eaLnBrk="1" hangingPunct="1"/>
            <a:fld id="{18413589-EB4E-4F98-A2C9-F2F96CFF25AA}" type="slidenum">
              <a:rPr lang="en-US" altLang="zh-CN" sz="1200" b="0" smtClean="0">
                <a:solidFill>
                  <a:schemeClr val="tx1"/>
                </a:solidFill>
                <a:latin typeface="Arial" panose="020B0604020202020204" pitchFamily="34" charset="0"/>
                <a:ea typeface="宋体" panose="02010600030101010101" pitchFamily="2" charset="-122"/>
              </a:rPr>
            </a:fld>
            <a:endParaRPr lang="en-US" altLang="zh-CN" sz="1200" b="0">
              <a:solidFill>
                <a:schemeClr val="tx1"/>
              </a:solidFill>
              <a:latin typeface="Arial" panose="020B06040202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560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rgbClr val="000066"/>
                </a:solidFill>
                <a:latin typeface="Times New Roman" panose="02020603050405020304" pitchFamily="18" charset="0"/>
                <a:ea typeface="黑体" panose="02010609060101010101" pitchFamily="2" charset="-122"/>
              </a:defRPr>
            </a:lvl1pPr>
            <a:lvl2pPr marL="742950" indent="-285750" eaLnBrk="0" hangingPunct="0">
              <a:defRPr sz="2500" b="1">
                <a:solidFill>
                  <a:srgbClr val="000066"/>
                </a:solidFill>
                <a:latin typeface="Times New Roman" panose="02020603050405020304" pitchFamily="18" charset="0"/>
                <a:ea typeface="黑体" panose="02010609060101010101" pitchFamily="2" charset="-122"/>
              </a:defRPr>
            </a:lvl2pPr>
            <a:lvl3pPr marL="1143000" indent="-228600" eaLnBrk="0" hangingPunct="0">
              <a:defRPr sz="2500" b="1">
                <a:solidFill>
                  <a:srgbClr val="000066"/>
                </a:solidFill>
                <a:latin typeface="Times New Roman" panose="02020603050405020304" pitchFamily="18" charset="0"/>
                <a:ea typeface="黑体" panose="02010609060101010101" pitchFamily="2" charset="-122"/>
              </a:defRPr>
            </a:lvl3pPr>
            <a:lvl4pPr marL="1600200" indent="-228600" eaLnBrk="0" hangingPunct="0">
              <a:defRPr sz="2500" b="1">
                <a:solidFill>
                  <a:srgbClr val="000066"/>
                </a:solidFill>
                <a:latin typeface="Times New Roman" panose="02020603050405020304" pitchFamily="18" charset="0"/>
                <a:ea typeface="黑体" panose="02010609060101010101" pitchFamily="2" charset="-122"/>
              </a:defRPr>
            </a:lvl4pPr>
            <a:lvl5pPr marL="2057400" indent="-228600" eaLnBrk="0" hangingPunct="0">
              <a:defRPr sz="2500" b="1">
                <a:solidFill>
                  <a:srgbClr val="000066"/>
                </a:solidFill>
                <a:latin typeface="Times New Roman" panose="02020603050405020304" pitchFamily="18" charset="0"/>
                <a:ea typeface="黑体" panose="02010609060101010101" pitchFamily="2"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2"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2"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2"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pitchFamily="2" charset="-122"/>
              </a:defRPr>
            </a:lvl9pPr>
          </a:lstStyle>
          <a:p>
            <a:pPr eaLnBrk="1" hangingPunct="1"/>
            <a:fld id="{5E9CB522-B88D-45D8-991A-7F4310510F9B}" type="slidenum">
              <a:rPr lang="en-US" altLang="zh-CN" sz="1200" b="0" smtClean="0">
                <a:solidFill>
                  <a:schemeClr val="tx1"/>
                </a:solidFill>
                <a:latin typeface="Arial" panose="020B0604020202020204" pitchFamily="34" charset="0"/>
                <a:ea typeface="宋体" panose="02010600030101010101" pitchFamily="2" charset="-122"/>
              </a:rPr>
            </a:fld>
            <a:endParaRPr lang="en-US" altLang="zh-CN" sz="1200" b="0">
              <a:solidFill>
                <a:schemeClr val="tx1"/>
              </a:solidFill>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CF7064-0CF7-451C-B83E-61DBF89E4E3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8" name="Rectangle 7"/>
          <p:cNvSpPr/>
          <p:nvPr/>
        </p:nvSpPr>
        <p:spPr>
          <a:xfrm>
            <a:off x="777240" y="0"/>
            <a:ext cx="7543800" cy="21328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564904"/>
            <a:ext cx="7543800" cy="2159496"/>
          </a:xfrm>
        </p:spPr>
        <p:txBody>
          <a:bodyPr>
            <a:noAutofit/>
          </a:bodyPr>
          <a:lstStyle>
            <a:lvl1pPr algn="ctr">
              <a:defRPr sz="60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ctr">
              <a:buNone/>
              <a:defRPr sz="2800">
                <a:solidFill>
                  <a:schemeClr val="tx2"/>
                </a:solidFill>
                <a:latin typeface="华文中宋" panose="02010600040101010101" pitchFamily="2" charset="-122"/>
                <a:ea typeface="华文中宋" panose="02010600040101010101"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21035096-3FBB-4593-B04B-DE4DD542D87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D05F89A-A143-4BDA-80B2-4B46D33F0899}" type="slidenum">
              <a:rPr lang="zh-CN" altLang="en-US" smtClean="0"/>
            </a:fld>
            <a:endParaRPr lang="zh-CN"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5896" y="116632"/>
            <a:ext cx="1872208" cy="18722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6781800" cy="720080"/>
          </a:xfrm>
        </p:spPr>
        <p:txBody>
          <a:bodyPr>
            <a:noAutofit/>
          </a:bodyPr>
          <a:lstStyle>
            <a:lvl1pPr>
              <a:defRPr sz="4000"/>
            </a:lvl1pPr>
          </a:lstStyle>
          <a:p>
            <a:r>
              <a:rPr lang="zh-CN" altLang="en-US" dirty="0"/>
              <a:t>单击此处编辑母版标题样式</a:t>
            </a:r>
            <a:endParaRPr lang="en-US" dirty="0"/>
          </a:p>
        </p:txBody>
      </p:sp>
      <p:sp>
        <p:nvSpPr>
          <p:cNvPr id="3" name="Content Placeholder 2"/>
          <p:cNvSpPr>
            <a:spLocks noGrp="1"/>
          </p:cNvSpPr>
          <p:nvPr>
            <p:ph idx="1" hasCustomPrompt="1"/>
          </p:nvPr>
        </p:nvSpPr>
        <p:spPr>
          <a:xfrm>
            <a:off x="762000" y="1484784"/>
            <a:ext cx="7543800" cy="4534272"/>
          </a:xfrm>
        </p:spPr>
        <p:txBody>
          <a:bodyPr/>
          <a:lstStyle>
            <a:lvl1pPr marL="0" indent="0">
              <a:buNone/>
              <a:defRPr/>
            </a:lvl1pPr>
          </a:lstStyle>
          <a:p>
            <a:pPr lvl="0"/>
            <a:endParaRPr lang="en-US" dirty="0"/>
          </a:p>
          <a:p>
            <a:pPr lvl="0"/>
            <a:endParaRPr lang="en-US" dirty="0"/>
          </a:p>
          <a:p>
            <a:pPr lvl="0"/>
            <a:endParaRPr lang="en-US" dirty="0"/>
          </a:p>
          <a:p>
            <a:pPr lvl="0"/>
            <a:endParaRPr lang="en-US" dirty="0"/>
          </a:p>
        </p:txBody>
      </p:sp>
      <p:sp>
        <p:nvSpPr>
          <p:cNvPr id="4" name="Date Placeholder 3"/>
          <p:cNvSpPr>
            <a:spLocks noGrp="1"/>
          </p:cNvSpPr>
          <p:nvPr>
            <p:ph type="dt" sz="half" idx="10"/>
          </p:nvPr>
        </p:nvSpPr>
        <p:spPr/>
        <p:txBody>
          <a:bodyPr/>
          <a:lstStyle/>
          <a:p>
            <a:fld id="{21035096-3FBB-4593-B04B-DE4DD542D871}" type="datetimeFigureOut">
              <a:rPr lang="zh-CN" altLang="en-US" smtClean="0"/>
            </a:fld>
            <a:endParaRPr lang="zh-CN" altLang="en-US"/>
          </a:p>
        </p:txBody>
      </p:sp>
      <p:sp>
        <p:nvSpPr>
          <p:cNvPr id="5" name="Footer Placeholder 4"/>
          <p:cNvSpPr>
            <a:spLocks noGrp="1"/>
          </p:cNvSpPr>
          <p:nvPr>
            <p:ph type="ftr" sz="quarter" idx="11"/>
          </p:nvPr>
        </p:nvSpPr>
        <p:spPr>
          <a:xfrm>
            <a:off x="761999" y="6237312"/>
            <a:ext cx="4873869" cy="365125"/>
          </a:xfrm>
        </p:spPr>
        <p:txBody>
          <a:bodyPr/>
          <a:lstStyle/>
          <a:p>
            <a:endParaRPr lang="zh-CN" altLang="en-US" dirty="0"/>
          </a:p>
        </p:txBody>
      </p:sp>
      <p:sp>
        <p:nvSpPr>
          <p:cNvPr id="6" name="Slide Number Placeholder 5"/>
          <p:cNvSpPr>
            <a:spLocks noGrp="1"/>
          </p:cNvSpPr>
          <p:nvPr>
            <p:ph type="sldNum" sz="quarter" idx="12"/>
          </p:nvPr>
        </p:nvSpPr>
        <p:spPr/>
        <p:txBody>
          <a:bodyPr/>
          <a:lstStyle/>
          <a:p>
            <a:fld id="{BD05F89A-A143-4BDA-80B2-4B46D33F0899}"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664"/>
            <a:ext cx="1008112" cy="10081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35096-3FBB-4593-B04B-DE4DD542D87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D05F89A-A143-4BDA-80B2-4B46D33F089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1035096-3FBB-4593-B04B-DE4DD542D871}" type="datetimeFigureOut">
              <a:rPr lang="zh-CN" altLang="en-US" smtClean="0"/>
            </a:fld>
            <a:endParaRPr lang="zh-CN" alt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zh-CN"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D05F89A-A143-4BDA-80B2-4B46D33F0899}" type="slidenum">
              <a:rPr lang="zh-CN" altLang="en-US" smtClean="0"/>
            </a:fld>
            <a:endParaRPr lang="zh-CN" alt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anose="020B0604020202020204"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anose="020B0604020202020204"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anose="020B0604020202020204"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6pPr>
      <a:lvl7pPr marL="1901825"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304800" y="2420888"/>
            <a:ext cx="8839200" cy="192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CN" altLang="en-US" sz="4400" b="1" dirty="0">
                <a:latin typeface="+mn-lt"/>
                <a:ea typeface="+mn-ea"/>
                <a:cs typeface="+mn-ea"/>
                <a:sym typeface="+mn-lt"/>
              </a:rPr>
              <a:t>上海市城镇居民基本医疗保险</a:t>
            </a:r>
            <a:br>
              <a:rPr lang="en-US" altLang="zh-CN" sz="4400" b="1" dirty="0">
                <a:latin typeface="+mn-lt"/>
                <a:ea typeface="+mn-ea"/>
                <a:cs typeface="+mn-ea"/>
                <a:sym typeface="+mn-lt"/>
              </a:rPr>
            </a:br>
            <a:r>
              <a:rPr lang="zh-CN" altLang="en-US" sz="4400" b="1" dirty="0">
                <a:latin typeface="+mn-lt"/>
                <a:ea typeface="+mn-ea"/>
                <a:cs typeface="+mn-ea"/>
                <a:sym typeface="+mn-lt"/>
              </a:rPr>
              <a:t>与大学生系列商业保险简介</a:t>
            </a:r>
            <a:br>
              <a:rPr lang="en-US" altLang="zh-CN" sz="4400" b="1" dirty="0">
                <a:latin typeface="+mn-lt"/>
                <a:ea typeface="+mn-ea"/>
                <a:cs typeface="+mn-ea"/>
                <a:sym typeface="+mn-lt"/>
              </a:rPr>
            </a:br>
            <a:endParaRPr lang="zh-CN" altLang="zh-CN" sz="4400" b="1" dirty="0">
              <a:latin typeface="+mn-lt"/>
              <a:ea typeface="+mn-ea"/>
              <a:cs typeface="+mn-ea"/>
              <a:sym typeface="+mn-lt"/>
            </a:endParaRPr>
          </a:p>
        </p:txBody>
      </p:sp>
      <p:sp>
        <p:nvSpPr>
          <p:cNvPr id="3075" name="Rectangle 3"/>
          <p:cNvSpPr>
            <a:spLocks noGrp="1" noChangeArrowheads="1"/>
          </p:cNvSpPr>
          <p:nvPr>
            <p:ph type="subTitle" idx="1"/>
          </p:nvPr>
        </p:nvSpPr>
        <p:spPr>
          <a:xfrm>
            <a:off x="1187624" y="4509120"/>
            <a:ext cx="7010400" cy="1524000"/>
          </a:xfrm>
        </p:spPr>
        <p:txBody>
          <a:bodyPr/>
          <a:lstStyle/>
          <a:p>
            <a:pPr eaLnBrk="1" hangingPunct="1"/>
            <a:r>
              <a:rPr lang="zh-CN" altLang="en-US" sz="3600" b="1" dirty="0">
                <a:latin typeface="+mn-lt"/>
                <a:ea typeface="+mn-ea"/>
                <a:cs typeface="+mn-ea"/>
                <a:sym typeface="+mn-lt"/>
              </a:rPr>
              <a:t>学生服务中心</a:t>
            </a:r>
            <a:endParaRPr lang="en-US" altLang="zh-CN" sz="3600" b="1" dirty="0">
              <a:latin typeface="+mn-lt"/>
              <a:ea typeface="+mn-ea"/>
              <a:cs typeface="+mn-ea"/>
              <a:sym typeface="+mn-lt"/>
            </a:endParaRPr>
          </a:p>
          <a:p>
            <a:pPr eaLnBrk="1" hangingPunct="1"/>
            <a:r>
              <a:rPr lang="en-US" sz="3600" b="1" dirty="0">
                <a:latin typeface="+mn-lt"/>
                <a:ea typeface="+mn-ea"/>
                <a:cs typeface="+mn-ea"/>
                <a:sym typeface="+mn-lt"/>
              </a:rPr>
              <a:t>2020</a:t>
            </a:r>
            <a:r>
              <a:rPr lang="zh-CN" altLang="en-US" sz="3600" b="1" dirty="0">
                <a:latin typeface="+mn-lt"/>
                <a:ea typeface="+mn-ea"/>
                <a:cs typeface="+mn-ea"/>
                <a:sym typeface="+mn-lt"/>
              </a:rPr>
              <a:t>年</a:t>
            </a:r>
            <a:r>
              <a:rPr lang="en-US" altLang="zh-CN" sz="3600" b="1" dirty="0">
                <a:latin typeface="+mn-lt"/>
                <a:ea typeface="+mn-ea"/>
                <a:cs typeface="+mn-ea"/>
                <a:sym typeface="+mn-lt"/>
              </a:rPr>
              <a:t>11</a:t>
            </a:r>
            <a:r>
              <a:rPr lang="zh-CN" altLang="en-US" sz="3600" b="1" dirty="0">
                <a:latin typeface="+mn-lt"/>
                <a:ea typeface="+mn-ea"/>
                <a:cs typeface="+mn-ea"/>
                <a:sym typeface="+mn-lt"/>
              </a:rPr>
              <a:t>月</a:t>
            </a:r>
            <a:endParaRPr lang="zh-CN" altLang="en-US" sz="3600" b="1" dirty="0">
              <a:latin typeface="+mn-lt"/>
              <a:ea typeface="+mn-ea"/>
              <a:cs typeface="+mn-ea"/>
              <a:sym typeface="+mn-lt"/>
            </a:endParaRPr>
          </a:p>
        </p:txBody>
      </p:sp>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艺术字: 纯文本 4"/>
          <p:cNvSpPr/>
          <p:nvPr/>
        </p:nvSpPr>
        <p:spPr>
          <a:xfrm>
            <a:off x="1143000" y="2514594"/>
            <a:ext cx="6705600" cy="3200400"/>
          </a:xfrm>
          <a:prstGeom prst="rect">
            <a:avLst/>
          </a:prstGeom>
        </p:spPr>
        <p:txBody>
          <a:bodyPr wrap="none" fromWordArt="1">
            <a:prstTxWarp prst="textPlain">
              <a:avLst>
                <a:gd name="adj" fmla="val 50000"/>
              </a:avLst>
            </a:prstTxWarp>
            <a:normAutofit/>
          </a:bodyPr>
          <a:lstStyle/>
          <a:p>
            <a:pPr algn="ctr" fontAlgn="base"/>
            <a:r>
              <a:rPr lang="zh-CN" altLang="en-US" sz="24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rPr>
              <a:t>1.转诊证明    </a:t>
            </a:r>
            <a:endParaRPr lang="zh-CN" altLang="en-US" sz="24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endParaRPr>
          </a:p>
          <a:p>
            <a:pPr algn="ctr" fontAlgn="base"/>
            <a:r>
              <a:rPr lang="zh-CN" altLang="en-US" sz="24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rPr>
              <a:t>2.校园卡      </a:t>
            </a:r>
            <a:endParaRPr lang="zh-CN" altLang="en-US" sz="24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endParaRPr>
          </a:p>
          <a:p>
            <a:pPr algn="ctr" fontAlgn="base"/>
            <a:r>
              <a:rPr lang="zh-CN" altLang="en-US" sz="24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rPr>
              <a:t>3.外院就诊病历</a:t>
            </a:r>
            <a:endParaRPr lang="zh-CN" altLang="en-US" sz="24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endParaRPr>
          </a:p>
          <a:p>
            <a:pPr algn="ctr" fontAlgn="base"/>
            <a:r>
              <a:rPr lang="zh-CN" altLang="en-US" sz="24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rPr>
              <a:t>4.原始发票    </a:t>
            </a:r>
            <a:endParaRPr lang="zh-CN" altLang="en-US" sz="24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endParaRPr>
          </a:p>
        </p:txBody>
      </p:sp>
      <p:sp>
        <p:nvSpPr>
          <p:cNvPr id="19458" name="艺术字: 纯文本 8"/>
          <p:cNvSpPr/>
          <p:nvPr/>
        </p:nvSpPr>
        <p:spPr>
          <a:xfrm>
            <a:off x="1066800" y="1066800"/>
            <a:ext cx="2667000" cy="685800"/>
          </a:xfrm>
          <a:prstGeom prst="rect">
            <a:avLst/>
          </a:prstGeom>
        </p:spPr>
        <p:txBody>
          <a:bodyPr wrap="none" fromWordArt="1">
            <a:prstTxWarp prst="textPlain">
              <a:avLst>
                <a:gd name="adj" fmla="val 50000"/>
              </a:avLst>
            </a:prstTxWarp>
            <a:normAutofit/>
          </a:bodyPr>
          <a:lstStyle/>
          <a:p>
            <a:pPr algn="ctr"/>
            <a:r>
              <a:rPr lang="zh-CN" altLang="en-US" sz="2000" b="1">
                <a:ln w="9525" cap="flat" cmpd="sng">
                  <a:solidFill>
                    <a:srgbClr val="000000"/>
                  </a:solidFill>
                  <a:prstDash val="solid"/>
                  <a:bevel/>
                  <a:headEnd type="none" w="med" len="med"/>
                  <a:tailEnd type="none" w="med" len="med"/>
                </a:ln>
                <a:solidFill>
                  <a:srgbClr val="000000"/>
                </a:solidFill>
                <a:cs typeface="+mn-ea"/>
                <a:sym typeface="+mn-lt"/>
              </a:rPr>
              <a:t>门急诊报销材料</a:t>
            </a:r>
            <a:endParaRPr lang="zh-CN" altLang="en-US" sz="2000" b="1">
              <a:ln w="9525" cap="flat" cmpd="sng">
                <a:solidFill>
                  <a:srgbClr val="000000"/>
                </a:solidFill>
                <a:prstDash val="solid"/>
                <a:bevel/>
                <a:headEnd type="none" w="med" len="med"/>
                <a:tailEnd type="none" w="med" len="med"/>
              </a:ln>
              <a:solidFill>
                <a:srgbClr val="000000"/>
              </a:solidFill>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7409"/>
          <p:cNvSpPr>
            <a:spLocks noGrp="1"/>
          </p:cNvSpPr>
          <p:nvPr>
            <p:ph type="title"/>
          </p:nvPr>
        </p:nvSpPr>
        <p:spPr>
          <a:xfrm>
            <a:off x="361950" y="923925"/>
            <a:ext cx="8401050" cy="674688"/>
          </a:xfrm>
        </p:spPr>
        <p:txBody>
          <a:bodyPr wrap="square" tIns="54000" anchor="ctr" anchorCtr="1"/>
          <a:lstStyle/>
          <a:p>
            <a:r>
              <a:rPr lang="zh-CN" altLang="en-US" sz="3600" dirty="0">
                <a:latin typeface="+mn-lt"/>
                <a:ea typeface="+mn-ea"/>
                <a:cs typeface="+mn-ea"/>
                <a:sym typeface="+mn-lt"/>
              </a:rPr>
              <a:t>                       电话：54742400</a:t>
            </a:r>
            <a:endParaRPr lang="zh-CN" altLang="en-US" sz="3600" dirty="0">
              <a:latin typeface="+mn-lt"/>
              <a:ea typeface="+mn-ea"/>
              <a:cs typeface="+mn-ea"/>
              <a:sym typeface="+mn-lt"/>
            </a:endParaRPr>
          </a:p>
        </p:txBody>
      </p:sp>
      <p:sp>
        <p:nvSpPr>
          <p:cNvPr id="17411" name="艺术字: 纯文本 48"/>
          <p:cNvSpPr/>
          <p:nvPr/>
        </p:nvSpPr>
        <p:spPr>
          <a:xfrm>
            <a:off x="1219200" y="2133594"/>
            <a:ext cx="7315200" cy="3962400"/>
          </a:xfrm>
          <a:prstGeom prst="rect">
            <a:avLst/>
          </a:prstGeom>
        </p:spPr>
        <p:txBody>
          <a:bodyPr wrap="none" fromWordArt="1">
            <a:prstTxWarp prst="textPlain">
              <a:avLst>
                <a:gd name="adj" fmla="val 50000"/>
              </a:avLst>
            </a:prstTxWarp>
            <a:normAutofit/>
          </a:bodyPr>
          <a:lstStyle/>
          <a:p>
            <a:pPr algn="ctr" fontAlgn="base"/>
            <a:r>
              <a:rPr lang="zh-CN" altLang="en-US" sz="20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rPr>
              <a:t>1.住院证        </a:t>
            </a:r>
            <a:endParaRPr lang="zh-CN" altLang="en-US" sz="20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endParaRPr>
          </a:p>
          <a:p>
            <a:pPr algn="ctr" fontAlgn="base"/>
            <a:r>
              <a:rPr lang="zh-CN" altLang="en-US" sz="20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rPr>
              <a:t>2.身份证        </a:t>
            </a:r>
            <a:endParaRPr lang="zh-CN" altLang="en-US" sz="20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endParaRPr>
          </a:p>
          <a:p>
            <a:pPr algn="ctr" fontAlgn="base"/>
            <a:r>
              <a:rPr lang="zh-CN" altLang="en-US" sz="20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rPr>
              <a:t>3.校园卡        </a:t>
            </a:r>
            <a:endParaRPr lang="zh-CN" altLang="en-US" sz="20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endParaRPr>
          </a:p>
          <a:p>
            <a:pPr algn="ctr" fontAlgn="base"/>
            <a:r>
              <a:rPr lang="zh-CN" altLang="en-US" sz="20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rPr>
              <a:t>4.以上三证复印件</a:t>
            </a:r>
            <a:endParaRPr lang="zh-CN" altLang="en-US" sz="2000" b="1" strike="noStrike" noProof="1">
              <a:ln w="9525" cap="flat" cmpd="sng">
                <a:solidFill>
                  <a:srgbClr val="800000"/>
                </a:solidFill>
                <a:prstDash val="solid"/>
                <a:bevel/>
                <a:headEnd type="none" w="med" len="med"/>
                <a:tailEnd type="none" w="med" len="med"/>
              </a:ln>
              <a:solidFill>
                <a:srgbClr val="C00000">
                  <a:alpha val="100000"/>
                </a:srgbClr>
              </a:solidFill>
              <a:cs typeface="+mn-ea"/>
              <a:sym typeface="+mn-lt"/>
            </a:endParaRPr>
          </a:p>
        </p:txBody>
      </p:sp>
      <p:sp>
        <p:nvSpPr>
          <p:cNvPr id="20483" name="艺术字: 纯文本 52"/>
          <p:cNvSpPr/>
          <p:nvPr/>
        </p:nvSpPr>
        <p:spPr>
          <a:xfrm>
            <a:off x="915988" y="990600"/>
            <a:ext cx="2743200" cy="533400"/>
          </a:xfrm>
          <a:prstGeom prst="rect">
            <a:avLst/>
          </a:prstGeom>
        </p:spPr>
        <p:txBody>
          <a:bodyPr wrap="none" fromWordArt="1">
            <a:prstTxWarp prst="textPlain">
              <a:avLst>
                <a:gd name="adj" fmla="val 50000"/>
              </a:avLst>
            </a:prstTxWarp>
            <a:normAutofit/>
          </a:bodyPr>
          <a:lstStyle/>
          <a:p>
            <a:pPr algn="ctr"/>
            <a:r>
              <a:rPr lang="zh-CN" altLang="en-US" sz="2000" b="1">
                <a:ln w="9525" cap="flat" cmpd="sng">
                  <a:solidFill>
                    <a:srgbClr val="000000"/>
                  </a:solidFill>
                  <a:prstDash val="solid"/>
                  <a:bevel/>
                  <a:headEnd type="none" w="med" len="med"/>
                  <a:tailEnd type="none" w="med" len="med"/>
                </a:ln>
                <a:solidFill>
                  <a:srgbClr val="000000"/>
                </a:solidFill>
                <a:cs typeface="+mn-ea"/>
                <a:sym typeface="+mn-lt"/>
              </a:rPr>
              <a:t>办理住院手续</a:t>
            </a:r>
            <a:endParaRPr lang="zh-CN" altLang="en-US" sz="2000" b="1">
              <a:ln w="9525" cap="flat" cmpd="sng">
                <a:solidFill>
                  <a:srgbClr val="000000"/>
                </a:solidFill>
                <a:prstDash val="solid"/>
                <a:bevel/>
                <a:headEnd type="none" w="med" len="med"/>
                <a:tailEnd type="none" w="med" len="med"/>
              </a:ln>
              <a:solidFill>
                <a:srgbClr val="000000"/>
              </a:solidFill>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650" y="548640"/>
            <a:ext cx="5419090" cy="720090"/>
          </a:xfrm>
        </p:spPr>
        <p:txBody>
          <a:bodyPr/>
          <a:lstStyle/>
          <a:p>
            <a:r>
              <a:rPr lang="zh-CN" altLang="en-US" sz="4400" b="1" dirty="0">
                <a:solidFill>
                  <a:schemeClr val="tx1"/>
                </a:solidFill>
                <a:latin typeface="+mn-lt"/>
                <a:ea typeface="+mn-ea"/>
                <a:cs typeface="+mn-ea"/>
                <a:sym typeface="+mn-lt"/>
              </a:rPr>
              <a:t>大学生系列商业保险</a:t>
            </a:r>
            <a:endParaRPr lang="zh-CN" altLang="en-US" sz="4400" b="1" dirty="0">
              <a:solidFill>
                <a:schemeClr val="tx1"/>
              </a:solidFill>
              <a:latin typeface="+mn-lt"/>
              <a:ea typeface="+mn-ea"/>
              <a:cs typeface="+mn-ea"/>
              <a:sym typeface="+mn-lt"/>
            </a:endParaRPr>
          </a:p>
        </p:txBody>
      </p:sp>
      <p:sp>
        <p:nvSpPr>
          <p:cNvPr id="3" name="内容占位符 2"/>
          <p:cNvSpPr>
            <a:spLocks noGrp="1"/>
          </p:cNvSpPr>
          <p:nvPr>
            <p:ph idx="1"/>
          </p:nvPr>
        </p:nvSpPr>
        <p:spPr>
          <a:xfrm>
            <a:off x="800100" y="1431290"/>
            <a:ext cx="7543800" cy="4928235"/>
          </a:xfrm>
        </p:spPr>
        <p:txBody>
          <a:bodyPr>
            <a:noAutofit/>
          </a:bodyPr>
          <a:lstStyle/>
          <a:p>
            <a:pPr>
              <a:lnSpc>
                <a:spcPct val="150000"/>
              </a:lnSpc>
            </a:pPr>
            <a:r>
              <a:rPr lang="zh-CN" altLang="en-US" b="1" dirty="0">
                <a:cs typeface="+mn-ea"/>
                <a:sym typeface="+mn-lt"/>
              </a:rPr>
              <a:t>除大学生居保外，学校鼓励学生参加大学生系列商业保险。有意愿参保的同学需在规定日期前在绑定银行卡中存入足量现金，完成投保手续。近年来我校购买率为</a:t>
            </a:r>
            <a:r>
              <a:rPr lang="zh-CN" altLang="en-US" sz="2800" b="1" dirty="0">
                <a:solidFill>
                  <a:srgbClr val="C00000"/>
                </a:solidFill>
                <a:cs typeface="+mn-ea"/>
                <a:sym typeface="+mn-lt"/>
              </a:rPr>
              <a:t>90%</a:t>
            </a:r>
            <a:r>
              <a:rPr lang="zh-CN" altLang="en-US" sz="2400" b="1" dirty="0">
                <a:cs typeface="+mn-ea"/>
                <a:sym typeface="+mn-lt"/>
              </a:rPr>
              <a:t>以上</a:t>
            </a:r>
            <a:r>
              <a:rPr lang="zh-CN" altLang="en-US" b="1" dirty="0">
                <a:cs typeface="+mn-ea"/>
                <a:sym typeface="+mn-lt"/>
              </a:rPr>
              <a:t>。</a:t>
            </a:r>
            <a:endParaRPr lang="zh-CN" altLang="en-US" b="1" dirty="0">
              <a:cs typeface="+mn-ea"/>
              <a:sym typeface="+mn-lt"/>
            </a:endParaRPr>
          </a:p>
          <a:p>
            <a:pPr marL="0" indent="0">
              <a:buNone/>
            </a:pPr>
            <a:endParaRPr lang="zh-CN" altLang="en-US" b="1" dirty="0">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bwMode="auto">
          <a:xfrm>
            <a:off x="611560" y="548680"/>
            <a:ext cx="7128792" cy="7200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Autofit/>
          </a:bodyPr>
          <a:lstStyle>
            <a:lvl1pPr algn="l" defTabSz="914400" rtl="0" eaLnBrk="1" latinLnBrk="0" hangingPunct="1">
              <a:spcBef>
                <a:spcPct val="0"/>
              </a:spcBef>
              <a:buNone/>
              <a:defRPr sz="4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zh-CN" sz="3200" b="1" dirty="0">
                <a:latin typeface="+mn-lt"/>
                <a:ea typeface="+mn-ea"/>
                <a:cs typeface="+mn-ea"/>
                <a:sym typeface="+mn-lt"/>
              </a:rPr>
              <a:t>大学生</a:t>
            </a:r>
            <a:r>
              <a:rPr lang="zh-CN" altLang="en-US" sz="3200" b="1" dirty="0">
                <a:latin typeface="+mn-lt"/>
                <a:ea typeface="+mn-ea"/>
                <a:cs typeface="+mn-ea"/>
                <a:sym typeface="+mn-lt"/>
              </a:rPr>
              <a:t>系列商业保险费用</a:t>
            </a:r>
            <a:endParaRPr lang="zh-CN" altLang="en-US" sz="3200" b="1" dirty="0">
              <a:latin typeface="+mn-lt"/>
              <a:ea typeface="+mn-ea"/>
              <a:cs typeface="+mn-ea"/>
              <a:sym typeface="+mn-lt"/>
            </a:endParaRPr>
          </a:p>
        </p:txBody>
      </p:sp>
      <p:sp>
        <p:nvSpPr>
          <p:cNvPr id="7" name="矩形 6"/>
          <p:cNvSpPr/>
          <p:nvPr/>
        </p:nvSpPr>
        <p:spPr>
          <a:xfrm>
            <a:off x="868859" y="1422683"/>
            <a:ext cx="7272808" cy="3169285"/>
          </a:xfrm>
          <a:prstGeom prst="rect">
            <a:avLst/>
          </a:prstGeom>
        </p:spPr>
        <p:txBody>
          <a:bodyPr wrap="square">
            <a:spAutoFit/>
          </a:bodyPr>
          <a:lstStyle/>
          <a:p>
            <a:pPr fontAlgn="auto">
              <a:lnSpc>
                <a:spcPts val="4000"/>
              </a:lnSpc>
            </a:pPr>
            <a:r>
              <a:rPr lang="zh-CN" altLang="en-US" sz="3200" b="1" dirty="0">
                <a:cs typeface="+mn-ea"/>
                <a:sym typeface="+mn-lt"/>
              </a:rPr>
              <a:t>保费：</a:t>
            </a:r>
            <a:endParaRPr lang="en-US" altLang="zh-CN" sz="3200" b="1" dirty="0">
              <a:cs typeface="+mn-ea"/>
              <a:sym typeface="+mn-lt"/>
            </a:endParaRPr>
          </a:p>
          <a:p>
            <a:pPr fontAlgn="auto">
              <a:lnSpc>
                <a:spcPts val="4000"/>
              </a:lnSpc>
            </a:pPr>
            <a:r>
              <a:rPr lang="zh-CN" altLang="en-US" sz="3200" b="1" dirty="0">
                <a:cs typeface="+mn-ea"/>
                <a:sym typeface="+mn-lt"/>
              </a:rPr>
              <a:t>本科生：</a:t>
            </a:r>
            <a:r>
              <a:rPr lang="en-US" altLang="zh-CN" sz="3600" b="1" dirty="0">
                <a:solidFill>
                  <a:srgbClr val="C00000"/>
                </a:solidFill>
                <a:cs typeface="+mn-ea"/>
                <a:sym typeface="+mn-lt"/>
              </a:rPr>
              <a:t>105</a:t>
            </a:r>
            <a:r>
              <a:rPr lang="zh-CN" altLang="zh-CN" sz="3200" b="1" dirty="0">
                <a:cs typeface="+mn-ea"/>
                <a:sym typeface="+mn-lt"/>
              </a:rPr>
              <a:t>元</a:t>
            </a:r>
            <a:r>
              <a:rPr lang="en-US" altLang="zh-CN" sz="3200" b="1" dirty="0">
                <a:cs typeface="+mn-ea"/>
                <a:sym typeface="+mn-lt"/>
              </a:rPr>
              <a:t>/</a:t>
            </a:r>
            <a:r>
              <a:rPr lang="zh-CN" altLang="zh-CN" sz="3200" b="1" dirty="0">
                <a:cs typeface="+mn-ea"/>
                <a:sym typeface="+mn-lt"/>
              </a:rPr>
              <a:t>年</a:t>
            </a:r>
            <a:r>
              <a:rPr lang="en-US" altLang="zh-CN" sz="3200" b="1" dirty="0">
                <a:cs typeface="+mn-ea"/>
                <a:sym typeface="+mn-lt"/>
              </a:rPr>
              <a:t>	</a:t>
            </a:r>
            <a:endParaRPr lang="en-US" altLang="zh-CN" sz="3200" b="1" dirty="0">
              <a:cs typeface="+mn-ea"/>
              <a:sym typeface="+mn-lt"/>
            </a:endParaRPr>
          </a:p>
          <a:p>
            <a:pPr fontAlgn="auto">
              <a:lnSpc>
                <a:spcPts val="4000"/>
              </a:lnSpc>
            </a:pPr>
            <a:r>
              <a:rPr lang="zh-CN" altLang="en-US" sz="3200" b="1" dirty="0">
                <a:cs typeface="+mn-ea"/>
                <a:sym typeface="+mn-lt"/>
              </a:rPr>
              <a:t>四年制</a:t>
            </a:r>
            <a:r>
              <a:rPr lang="en-US" altLang="zh-CN" sz="3600" b="1" dirty="0">
                <a:solidFill>
                  <a:srgbClr val="C00000"/>
                </a:solidFill>
                <a:cs typeface="+mn-ea"/>
                <a:sym typeface="+mn-lt"/>
              </a:rPr>
              <a:t>420</a:t>
            </a:r>
            <a:r>
              <a:rPr lang="zh-CN" altLang="en-US" sz="3200" b="1" dirty="0">
                <a:cs typeface="+mn-ea"/>
                <a:sym typeface="+mn-lt"/>
              </a:rPr>
              <a:t>元，五年制</a:t>
            </a:r>
            <a:r>
              <a:rPr lang="en-US" altLang="zh-CN" sz="3600" b="1" dirty="0">
                <a:solidFill>
                  <a:srgbClr val="C00000"/>
                </a:solidFill>
                <a:cs typeface="+mn-ea"/>
                <a:sym typeface="+mn-lt"/>
              </a:rPr>
              <a:t>525</a:t>
            </a:r>
            <a:r>
              <a:rPr lang="zh-CN" altLang="en-US" sz="3200" b="1" dirty="0">
                <a:cs typeface="+mn-ea"/>
                <a:sym typeface="+mn-lt"/>
              </a:rPr>
              <a:t>元。</a:t>
            </a:r>
            <a:endParaRPr lang="en-US" altLang="zh-CN" sz="3200" b="1" dirty="0">
              <a:cs typeface="+mn-ea"/>
              <a:sym typeface="+mn-lt"/>
            </a:endParaRPr>
          </a:p>
          <a:p>
            <a:pPr fontAlgn="auto">
              <a:lnSpc>
                <a:spcPts val="4000"/>
              </a:lnSpc>
            </a:pPr>
            <a:r>
              <a:rPr lang="zh-CN" altLang="en-US" sz="3200" b="1" dirty="0">
                <a:cs typeface="+mn-ea"/>
                <a:sym typeface="+mn-lt"/>
              </a:rPr>
              <a:t>研究生（硕士、博士）：</a:t>
            </a:r>
            <a:r>
              <a:rPr lang="en-US" altLang="zh-CN" sz="3600" b="1" dirty="0">
                <a:solidFill>
                  <a:srgbClr val="C00000"/>
                </a:solidFill>
                <a:cs typeface="+mn-ea"/>
                <a:sym typeface="+mn-lt"/>
              </a:rPr>
              <a:t>140</a:t>
            </a:r>
            <a:r>
              <a:rPr lang="zh-CN" altLang="zh-CN" sz="3200" b="1" dirty="0">
                <a:cs typeface="+mn-ea"/>
                <a:sym typeface="+mn-lt"/>
              </a:rPr>
              <a:t>元</a:t>
            </a:r>
            <a:r>
              <a:rPr lang="en-US" altLang="zh-CN" sz="3200" b="1" dirty="0">
                <a:cs typeface="+mn-ea"/>
                <a:sym typeface="+mn-lt"/>
              </a:rPr>
              <a:t>/</a:t>
            </a:r>
            <a:r>
              <a:rPr lang="zh-CN" altLang="zh-CN" sz="3200" b="1" dirty="0">
                <a:cs typeface="+mn-ea"/>
                <a:sym typeface="+mn-lt"/>
              </a:rPr>
              <a:t>年</a:t>
            </a:r>
            <a:endParaRPr lang="en-US" altLang="zh-CN" sz="3200" b="1" dirty="0">
              <a:cs typeface="+mn-ea"/>
              <a:sym typeface="+mn-lt"/>
            </a:endParaRPr>
          </a:p>
          <a:p>
            <a:pPr fontAlgn="auto">
              <a:lnSpc>
                <a:spcPts val="4000"/>
              </a:lnSpc>
            </a:pPr>
            <a:r>
              <a:rPr lang="zh-CN" altLang="en-US" sz="3200" b="1" dirty="0">
                <a:cs typeface="+mn-ea"/>
                <a:sym typeface="+mn-lt"/>
              </a:rPr>
              <a:t>硕士</a:t>
            </a:r>
            <a:r>
              <a:rPr lang="en-US" altLang="zh-CN" sz="3600" b="1" dirty="0">
                <a:solidFill>
                  <a:srgbClr val="C00000"/>
                </a:solidFill>
                <a:cs typeface="+mn-ea"/>
                <a:sym typeface="+mn-lt"/>
              </a:rPr>
              <a:t>3</a:t>
            </a:r>
            <a:r>
              <a:rPr lang="zh-CN" altLang="en-US" sz="3200" b="1" dirty="0">
                <a:cs typeface="+mn-ea"/>
                <a:sym typeface="+mn-lt"/>
              </a:rPr>
              <a:t>年，博士</a:t>
            </a:r>
            <a:r>
              <a:rPr lang="en-US" altLang="zh-CN" sz="3600" b="1" dirty="0">
                <a:solidFill>
                  <a:srgbClr val="C00000"/>
                </a:solidFill>
                <a:cs typeface="+mn-ea"/>
                <a:sym typeface="+mn-lt"/>
              </a:rPr>
              <a:t>4</a:t>
            </a:r>
            <a:r>
              <a:rPr lang="zh-CN" altLang="en-US" sz="3200" b="1" dirty="0">
                <a:cs typeface="+mn-ea"/>
                <a:sym typeface="+mn-lt"/>
              </a:rPr>
              <a:t>年，直博</a:t>
            </a:r>
            <a:r>
              <a:rPr lang="en-US" altLang="zh-CN" sz="3600" b="1" dirty="0">
                <a:solidFill>
                  <a:srgbClr val="C00000"/>
                </a:solidFill>
                <a:cs typeface="+mn-ea"/>
                <a:sym typeface="+mn-lt"/>
              </a:rPr>
              <a:t>5</a:t>
            </a:r>
            <a:r>
              <a:rPr lang="zh-CN" altLang="en-US" sz="3200" b="1" dirty="0">
                <a:cs typeface="+mn-ea"/>
                <a:sym typeface="+mn-lt"/>
              </a:rPr>
              <a:t>年。</a:t>
            </a:r>
            <a:endParaRPr lang="en-US" altLang="zh-CN" sz="3200" b="1" dirty="0">
              <a:cs typeface="+mn-ea"/>
              <a:sym typeface="+mn-lt"/>
            </a:endParaRPr>
          </a:p>
          <a:p>
            <a:pPr fontAlgn="auto">
              <a:lnSpc>
                <a:spcPts val="4000"/>
              </a:lnSpc>
            </a:pPr>
            <a:r>
              <a:rPr lang="zh-CN" altLang="en-US" sz="3200" b="1" dirty="0">
                <a:cs typeface="+mn-ea"/>
                <a:sym typeface="+mn-lt"/>
              </a:rPr>
              <a:t>学制延期可以办理补买</a:t>
            </a:r>
            <a:endParaRPr lang="zh-CN" altLang="zh-CN" sz="3200" dirty="0">
              <a:cs typeface="+mn-ea"/>
              <a:sym typeface="+mn-lt"/>
            </a:endParaRPr>
          </a:p>
        </p:txBody>
      </p:sp>
      <p:sp>
        <p:nvSpPr>
          <p:cNvPr id="2" name="文本框 1"/>
          <p:cNvSpPr txBox="1"/>
          <p:nvPr/>
        </p:nvSpPr>
        <p:spPr>
          <a:xfrm>
            <a:off x="709930" y="4889500"/>
            <a:ext cx="7842885" cy="829945"/>
          </a:xfrm>
          <a:prstGeom prst="rect">
            <a:avLst/>
          </a:prstGeom>
          <a:solidFill>
            <a:srgbClr val="F1E7E7"/>
          </a:solidFill>
        </p:spPr>
        <p:txBody>
          <a:bodyPr wrap="square" rtlCol="0">
            <a:spAutoFit/>
          </a:bodyPr>
          <a:lstStyle/>
          <a:p>
            <a:r>
              <a:rPr lang="zh-CN" altLang="en-US" sz="2400" b="1">
                <a:cs typeface="+mn-ea"/>
                <a:sym typeface="+mn-lt"/>
              </a:rPr>
              <a:t>大学生商保</a:t>
            </a:r>
            <a:r>
              <a:rPr lang="zh-CN" altLang="en-US" sz="2400" b="1">
                <a:solidFill>
                  <a:srgbClr val="C00000"/>
                </a:solidFill>
                <a:cs typeface="+mn-ea"/>
                <a:sym typeface="+mn-lt"/>
              </a:rPr>
              <a:t>不适用人员</a:t>
            </a:r>
            <a:r>
              <a:rPr lang="zh-CN" altLang="en-US" sz="2400" b="1">
                <a:cs typeface="+mn-ea"/>
                <a:sym typeface="+mn-lt"/>
              </a:rPr>
              <a:t>：留学生有专门的商保，港澳台学生通过高考进来的可以买，其他途径（如留学）不能买。</a:t>
            </a:r>
            <a:endParaRPr lang="zh-CN" altLang="en-US" sz="2400" b="1">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b="1">
                <a:latin typeface="+mn-lt"/>
                <a:ea typeface="+mn-ea"/>
                <a:cs typeface="+mn-ea"/>
                <a:sym typeface="+mn-lt"/>
              </a:rPr>
              <a:t>商保客服电话</a:t>
            </a:r>
            <a:endParaRPr lang="zh-CN" altLang="en-US" sz="4800" b="1">
              <a:latin typeface="+mn-lt"/>
              <a:ea typeface="+mn-ea"/>
              <a:cs typeface="+mn-ea"/>
              <a:sym typeface="+mn-lt"/>
            </a:endParaRPr>
          </a:p>
        </p:txBody>
      </p:sp>
      <p:sp>
        <p:nvSpPr>
          <p:cNvPr id="4" name="文本框 3"/>
          <p:cNvSpPr txBox="1"/>
          <p:nvPr/>
        </p:nvSpPr>
        <p:spPr>
          <a:xfrm>
            <a:off x="2463165" y="1769745"/>
            <a:ext cx="3992245" cy="1445260"/>
          </a:xfrm>
          <a:prstGeom prst="rect">
            <a:avLst/>
          </a:prstGeom>
          <a:noFill/>
        </p:spPr>
        <p:txBody>
          <a:bodyPr wrap="square" rtlCol="0">
            <a:spAutoFit/>
          </a:bodyPr>
          <a:lstStyle/>
          <a:p>
            <a:r>
              <a:rPr lang="en-US" altLang="zh-CN" sz="8800" b="1">
                <a:solidFill>
                  <a:srgbClr val="C00000"/>
                </a:solidFill>
                <a:cs typeface="+mn-ea"/>
                <a:sym typeface="+mn-lt"/>
              </a:rPr>
              <a:t>95519</a:t>
            </a:r>
            <a:endParaRPr lang="en-US" altLang="zh-CN" sz="8800" b="1">
              <a:solidFill>
                <a:srgbClr val="C00000"/>
              </a:solidFill>
              <a:cs typeface="+mn-ea"/>
              <a:sym typeface="+mn-lt"/>
            </a:endParaRPr>
          </a:p>
        </p:txBody>
      </p:sp>
      <p:pic>
        <p:nvPicPr>
          <p:cNvPr id="8" name="图片 7"/>
          <p:cNvPicPr>
            <a:picLocks noChangeAspect="1"/>
          </p:cNvPicPr>
          <p:nvPr/>
        </p:nvPicPr>
        <p:blipFill>
          <a:blip r:embed="rId1"/>
          <a:stretch>
            <a:fillRect/>
          </a:stretch>
        </p:blipFill>
        <p:spPr>
          <a:xfrm>
            <a:off x="990600" y="3715385"/>
            <a:ext cx="7162165" cy="17811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431800" y="589915"/>
            <a:ext cx="7586345" cy="7200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Autofit/>
          </a:bodyPr>
          <a:lstStyle>
            <a:lvl1pPr algn="l" defTabSz="914400" rtl="0" eaLnBrk="1" latinLnBrk="0" hangingPunct="1">
              <a:spcBef>
                <a:spcPct val="0"/>
              </a:spcBef>
              <a:buNone/>
              <a:defRPr sz="4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zh-CN" sz="3600" b="1" dirty="0">
                <a:latin typeface="+mn-lt"/>
                <a:ea typeface="+mn-ea"/>
                <a:cs typeface="+mn-ea"/>
                <a:sym typeface="+mn-lt"/>
              </a:rPr>
              <a:t>大学生</a:t>
            </a:r>
            <a:r>
              <a:rPr lang="zh-CN" altLang="en-US" sz="3600" b="1" dirty="0">
                <a:latin typeface="+mn-lt"/>
                <a:ea typeface="+mn-ea"/>
                <a:cs typeface="+mn-ea"/>
                <a:sym typeface="+mn-lt"/>
              </a:rPr>
              <a:t>系列商业保险</a:t>
            </a:r>
            <a:r>
              <a:rPr lang="en-US" altLang="zh-CN" sz="3600" b="1" dirty="0">
                <a:latin typeface="+mn-lt"/>
                <a:ea typeface="+mn-ea"/>
                <a:cs typeface="+mn-ea"/>
                <a:sym typeface="+mn-lt"/>
              </a:rPr>
              <a:t>—</a:t>
            </a:r>
            <a:r>
              <a:rPr lang="zh-CN" altLang="en-US" sz="3600" b="1" dirty="0">
                <a:latin typeface="+mn-lt"/>
                <a:ea typeface="+mn-ea"/>
                <a:cs typeface="+mn-ea"/>
                <a:sym typeface="+mn-lt"/>
              </a:rPr>
              <a:t>中国人寿</a:t>
            </a:r>
            <a:endParaRPr lang="zh-CN" altLang="en-US" sz="3600" b="1" dirty="0">
              <a:latin typeface="+mn-lt"/>
              <a:ea typeface="+mn-ea"/>
              <a:cs typeface="+mn-ea"/>
              <a:sym typeface="+mn-lt"/>
            </a:endParaRPr>
          </a:p>
        </p:txBody>
      </p:sp>
      <p:graphicFrame>
        <p:nvGraphicFramePr>
          <p:cNvPr id="6" name="图示 5"/>
          <p:cNvGraphicFramePr/>
          <p:nvPr/>
        </p:nvGraphicFramePr>
        <p:xfrm>
          <a:off x="251520" y="1484784"/>
          <a:ext cx="6264696" cy="446449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矩形 6"/>
          <p:cNvSpPr/>
          <p:nvPr/>
        </p:nvSpPr>
        <p:spPr>
          <a:xfrm>
            <a:off x="5976664" y="1628800"/>
            <a:ext cx="3131840" cy="961289"/>
          </a:xfrm>
          <a:prstGeom prst="rect">
            <a:avLst/>
          </a:prstGeom>
        </p:spPr>
        <p:txBody>
          <a:bodyPr wrap="square">
            <a:spAutoFit/>
          </a:bodyPr>
          <a:lstStyle/>
          <a:p>
            <a:pPr lvl="0">
              <a:lnSpc>
                <a:spcPct val="150000"/>
              </a:lnSpc>
            </a:pPr>
            <a:r>
              <a:rPr lang="zh-CN" altLang="en-US" sz="2000" b="1" dirty="0">
                <a:cs typeface="+mn-ea"/>
                <a:sym typeface="+mn-lt"/>
              </a:rPr>
              <a:t>针对医保报销后剩余部分的医疗费用进行理赔。</a:t>
            </a:r>
            <a:endParaRPr lang="zh-CN" altLang="en-US" sz="2000" b="1" dirty="0">
              <a:cs typeface="+mn-ea"/>
              <a:sym typeface="+mn-lt"/>
            </a:endParaRPr>
          </a:p>
        </p:txBody>
      </p:sp>
      <p:sp>
        <p:nvSpPr>
          <p:cNvPr id="8" name="矩形 7"/>
          <p:cNvSpPr/>
          <p:nvPr/>
        </p:nvSpPr>
        <p:spPr>
          <a:xfrm>
            <a:off x="6012160" y="2636912"/>
            <a:ext cx="2843808" cy="961289"/>
          </a:xfrm>
          <a:prstGeom prst="rect">
            <a:avLst/>
          </a:prstGeom>
        </p:spPr>
        <p:txBody>
          <a:bodyPr wrap="square">
            <a:spAutoFit/>
          </a:bodyPr>
          <a:lstStyle/>
          <a:p>
            <a:pPr lvl="0">
              <a:lnSpc>
                <a:spcPct val="150000"/>
              </a:lnSpc>
            </a:pPr>
            <a:r>
              <a:rPr lang="zh-CN" altLang="en-US" sz="2000" b="1" dirty="0">
                <a:cs typeface="+mn-ea"/>
                <a:sym typeface="+mn-lt"/>
              </a:rPr>
              <a:t>适用于各类住院治疗的情况。</a:t>
            </a:r>
            <a:endParaRPr lang="zh-CN" altLang="en-US" sz="2000" b="1" dirty="0">
              <a:cs typeface="+mn-ea"/>
              <a:sym typeface="+mn-lt"/>
            </a:endParaRPr>
          </a:p>
        </p:txBody>
      </p:sp>
      <p:sp>
        <p:nvSpPr>
          <p:cNvPr id="9" name="矩形 8"/>
          <p:cNvSpPr/>
          <p:nvPr/>
        </p:nvSpPr>
        <p:spPr>
          <a:xfrm>
            <a:off x="6012160" y="3722201"/>
            <a:ext cx="2843808" cy="961289"/>
          </a:xfrm>
          <a:prstGeom prst="rect">
            <a:avLst/>
          </a:prstGeom>
        </p:spPr>
        <p:txBody>
          <a:bodyPr wrap="square">
            <a:spAutoFit/>
          </a:bodyPr>
          <a:lstStyle/>
          <a:p>
            <a:pPr lvl="0">
              <a:lnSpc>
                <a:spcPct val="150000"/>
              </a:lnSpc>
            </a:pPr>
            <a:r>
              <a:rPr lang="zh-CN" altLang="en-US" sz="2000" b="1" dirty="0">
                <a:cs typeface="+mn-ea"/>
                <a:sym typeface="+mn-lt"/>
              </a:rPr>
              <a:t>学生受到意外伤害保险公司进行理赔。</a:t>
            </a:r>
            <a:endParaRPr lang="zh-CN" altLang="en-US" sz="2000" b="1" dirty="0">
              <a:cs typeface="+mn-ea"/>
              <a:sym typeface="+mn-lt"/>
            </a:endParaRPr>
          </a:p>
        </p:txBody>
      </p:sp>
      <p:sp>
        <p:nvSpPr>
          <p:cNvPr id="10" name="矩形 9"/>
          <p:cNvSpPr/>
          <p:nvPr/>
        </p:nvSpPr>
        <p:spPr>
          <a:xfrm>
            <a:off x="6048672" y="4687976"/>
            <a:ext cx="2843808" cy="1477328"/>
          </a:xfrm>
          <a:prstGeom prst="rect">
            <a:avLst/>
          </a:prstGeom>
        </p:spPr>
        <p:txBody>
          <a:bodyPr wrap="square">
            <a:spAutoFit/>
          </a:bodyPr>
          <a:lstStyle/>
          <a:p>
            <a:pPr lvl="0">
              <a:lnSpc>
                <a:spcPct val="150000"/>
              </a:lnSpc>
            </a:pPr>
            <a:r>
              <a:rPr lang="zh-CN" altLang="en-US" sz="2000" b="1" dirty="0">
                <a:cs typeface="+mn-ea"/>
                <a:sym typeface="+mn-lt"/>
              </a:rPr>
              <a:t>学生受到意外伤害后引起的医疗费用保险公司进行理赔。</a:t>
            </a:r>
            <a:endParaRPr lang="zh-CN" altLang="en-US" sz="2000" b="1" dirty="0">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bwMode="auto">
          <a:xfrm>
            <a:off x="-97155" y="508000"/>
            <a:ext cx="7564755" cy="7200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Autofit/>
          </a:bodyPr>
          <a:lstStyle>
            <a:lvl1pPr algn="l" defTabSz="914400" rtl="0" eaLnBrk="1" latinLnBrk="0" hangingPunct="1">
              <a:spcBef>
                <a:spcPct val="0"/>
              </a:spcBef>
              <a:buNone/>
              <a:defRPr sz="4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zh-CN" sz="4400" b="1" dirty="0">
                <a:latin typeface="+mn-lt"/>
                <a:ea typeface="+mn-ea"/>
                <a:cs typeface="+mn-ea"/>
                <a:sym typeface="+mn-lt"/>
              </a:rPr>
              <a:t>大学生</a:t>
            </a:r>
            <a:r>
              <a:rPr lang="zh-CN" altLang="en-US" sz="4400" b="1" dirty="0">
                <a:latin typeface="+mn-lt"/>
                <a:ea typeface="+mn-ea"/>
                <a:cs typeface="+mn-ea"/>
                <a:sym typeface="+mn-lt"/>
              </a:rPr>
              <a:t>系列商业保险赔付比例</a:t>
            </a:r>
            <a:endParaRPr lang="zh-CN" altLang="en-US" sz="4400" b="1" dirty="0">
              <a:latin typeface="+mn-lt"/>
              <a:ea typeface="+mn-ea"/>
              <a:cs typeface="+mn-ea"/>
              <a:sym typeface="+mn-lt"/>
            </a:endParaRPr>
          </a:p>
        </p:txBody>
      </p:sp>
      <p:graphicFrame>
        <p:nvGraphicFramePr>
          <p:cNvPr id="2" name="表格 1"/>
          <p:cNvGraphicFramePr/>
          <p:nvPr/>
        </p:nvGraphicFramePr>
        <p:xfrm>
          <a:off x="46673" y="1572895"/>
          <a:ext cx="9050655" cy="5090160"/>
        </p:xfrm>
        <a:graphic>
          <a:graphicData uri="http://schemas.openxmlformats.org/drawingml/2006/table">
            <a:tbl>
              <a:tblPr firstRow="1" bandRow="1">
                <a:tableStyleId>{5C22544A-7EE6-4342-B048-85BDC9FD1C3A}</a:tableStyleId>
              </a:tblPr>
              <a:tblGrid>
                <a:gridCol w="1487805"/>
                <a:gridCol w="4026535"/>
                <a:gridCol w="3536315"/>
              </a:tblGrid>
              <a:tr h="662940">
                <a:tc>
                  <a:txBody>
                    <a:bodyPr/>
                    <a:lstStyle/>
                    <a:p>
                      <a:pPr algn="ctr">
                        <a:buNone/>
                      </a:pPr>
                      <a:r>
                        <a:rPr lang="zh-CN" altLang="en-US" sz="4000" b="1">
                          <a:latin typeface="+mn-lt"/>
                          <a:ea typeface="+mn-ea"/>
                          <a:cs typeface="+mn-ea"/>
                          <a:sym typeface="+mn-lt"/>
                        </a:rPr>
                        <a:t>类别</a:t>
                      </a:r>
                      <a:endParaRPr lang="zh-CN" altLang="en-US" sz="4000" b="1">
                        <a:latin typeface="+mn-lt"/>
                        <a:ea typeface="+mn-ea"/>
                        <a:cs typeface="+mn-ea"/>
                        <a:sym typeface="+mn-lt"/>
                      </a:endParaRPr>
                    </a:p>
                  </a:txBody>
                  <a:tcPr>
                    <a:solidFill>
                      <a:srgbClr val="AD0101"/>
                    </a:solidFill>
                  </a:tcPr>
                </a:tc>
                <a:tc>
                  <a:txBody>
                    <a:bodyPr/>
                    <a:lstStyle/>
                    <a:p>
                      <a:pPr algn="ctr">
                        <a:buNone/>
                      </a:pPr>
                      <a:r>
                        <a:rPr lang="zh-CN" altLang="en-US" sz="4000">
                          <a:latin typeface="+mn-lt"/>
                          <a:ea typeface="+mn-ea"/>
                          <a:cs typeface="+mn-ea"/>
                          <a:sym typeface="+mn-lt"/>
                        </a:rPr>
                        <a:t>待遇</a:t>
                      </a:r>
                      <a:endParaRPr lang="zh-CN" altLang="en-US" sz="4000">
                        <a:latin typeface="+mn-lt"/>
                        <a:ea typeface="+mn-ea"/>
                        <a:cs typeface="+mn-ea"/>
                        <a:sym typeface="+mn-lt"/>
                      </a:endParaRPr>
                    </a:p>
                  </a:txBody>
                  <a:tcPr>
                    <a:solidFill>
                      <a:srgbClr val="AD0101"/>
                    </a:solidFill>
                  </a:tcPr>
                </a:tc>
                <a:tc>
                  <a:txBody>
                    <a:bodyPr/>
                    <a:lstStyle/>
                    <a:p>
                      <a:pPr algn="ctr">
                        <a:buNone/>
                      </a:pPr>
                      <a:r>
                        <a:rPr lang="zh-CN" altLang="en-US" sz="4000">
                          <a:latin typeface="+mn-lt"/>
                          <a:ea typeface="+mn-ea"/>
                          <a:cs typeface="+mn-ea"/>
                          <a:sym typeface="+mn-lt"/>
                        </a:rPr>
                        <a:t>条件</a:t>
                      </a:r>
                      <a:endParaRPr lang="zh-CN" altLang="en-US" sz="4000">
                        <a:latin typeface="+mn-lt"/>
                        <a:ea typeface="+mn-ea"/>
                        <a:cs typeface="+mn-ea"/>
                        <a:sym typeface="+mn-lt"/>
                      </a:endParaRPr>
                    </a:p>
                  </a:txBody>
                  <a:tcPr>
                    <a:solidFill>
                      <a:srgbClr val="AD0101"/>
                    </a:solidFill>
                  </a:tcPr>
                </a:tc>
              </a:tr>
              <a:tr h="1483360">
                <a:tc>
                  <a:txBody>
                    <a:bodyPr/>
                    <a:lstStyle/>
                    <a:p>
                      <a:pPr algn="ctr" fontAlgn="auto">
                        <a:buNone/>
                      </a:pPr>
                      <a:r>
                        <a:rPr lang="en-US" altLang="zh-CN" sz="3600" b="1">
                          <a:solidFill>
                            <a:schemeClr val="tx1"/>
                          </a:solidFill>
                          <a:latin typeface="+mn-lt"/>
                          <a:ea typeface="+mn-ea"/>
                          <a:cs typeface="+mn-ea"/>
                          <a:sym typeface="+mn-lt"/>
                        </a:rPr>
                        <a:t> </a:t>
                      </a:r>
                      <a:endParaRPr lang="en-US" altLang="zh-CN" sz="3600" b="1">
                        <a:solidFill>
                          <a:schemeClr val="tx1"/>
                        </a:solidFill>
                        <a:latin typeface="+mn-lt"/>
                        <a:ea typeface="+mn-ea"/>
                        <a:cs typeface="+mn-ea"/>
                        <a:sym typeface="+mn-lt"/>
                      </a:endParaRPr>
                    </a:p>
                    <a:p>
                      <a:pPr algn="ctr" fontAlgn="auto">
                        <a:buNone/>
                      </a:pPr>
                      <a:r>
                        <a:rPr lang="zh-CN" altLang="en-US" sz="2400" b="1">
                          <a:latin typeface="+mn-lt"/>
                          <a:ea typeface="+mn-ea"/>
                          <a:cs typeface="+mn-ea"/>
                          <a:sym typeface="+mn-lt"/>
                        </a:rPr>
                        <a:t>住院医疗</a:t>
                      </a:r>
                      <a:endParaRPr lang="zh-CN" altLang="en-US" sz="3600" b="1">
                        <a:solidFill>
                          <a:schemeClr val="tx1"/>
                        </a:solidFill>
                        <a:latin typeface="+mn-lt"/>
                        <a:ea typeface="+mn-ea"/>
                        <a:cs typeface="+mn-ea"/>
                        <a:sym typeface="+mn-lt"/>
                      </a:endParaRPr>
                    </a:p>
                  </a:txBody>
                  <a:tcPr>
                    <a:solidFill>
                      <a:srgbClr val="E3CBCB"/>
                    </a:solidFill>
                  </a:tcPr>
                </a:tc>
                <a:tc>
                  <a:txBody>
                    <a:bodyPr/>
                    <a:lstStyle/>
                    <a:p>
                      <a:pPr algn="ctr">
                        <a:buNone/>
                      </a:pPr>
                      <a:r>
                        <a:rPr lang="zh-CN" altLang="en-US" sz="2400" b="1" dirty="0">
                          <a:latin typeface="+mn-lt"/>
                          <a:ea typeface="+mn-ea"/>
                          <a:cs typeface="+mn-ea"/>
                          <a:sym typeface="+mn-lt"/>
                        </a:rPr>
                        <a:t>自付费用在</a:t>
                      </a:r>
                      <a:r>
                        <a:rPr lang="zh-CN" altLang="en-US" sz="2400" b="1" dirty="0">
                          <a:solidFill>
                            <a:srgbClr val="C00000"/>
                          </a:solidFill>
                          <a:latin typeface="+mn-lt"/>
                          <a:ea typeface="+mn-ea"/>
                          <a:cs typeface="+mn-ea"/>
                          <a:sym typeface="+mn-lt"/>
                        </a:rPr>
                        <a:t>20万元</a:t>
                      </a:r>
                      <a:r>
                        <a:rPr lang="zh-CN" altLang="en-US" sz="2400" b="1" dirty="0">
                          <a:latin typeface="+mn-lt"/>
                          <a:ea typeface="+mn-ea"/>
                          <a:cs typeface="+mn-ea"/>
                          <a:sym typeface="+mn-lt"/>
                        </a:rPr>
                        <a:t>内最高可按</a:t>
                      </a:r>
                      <a:r>
                        <a:rPr lang="zh-CN" altLang="en-US" sz="2400" b="1" dirty="0">
                          <a:solidFill>
                            <a:srgbClr val="C00000"/>
                          </a:solidFill>
                          <a:latin typeface="+mn-lt"/>
                          <a:ea typeface="+mn-ea"/>
                          <a:cs typeface="+mn-ea"/>
                          <a:sym typeface="+mn-lt"/>
                        </a:rPr>
                        <a:t>100%</a:t>
                      </a:r>
                      <a:r>
                        <a:rPr lang="zh-CN" altLang="en-US" sz="2400" b="1" dirty="0">
                          <a:latin typeface="+mn-lt"/>
                          <a:ea typeface="+mn-ea"/>
                          <a:cs typeface="+mn-ea"/>
                          <a:sym typeface="+mn-lt"/>
                        </a:rPr>
                        <a:t>赔付；自费费用在</a:t>
                      </a:r>
                      <a:r>
                        <a:rPr lang="zh-CN" altLang="en-US" sz="2400" b="1" dirty="0">
                          <a:solidFill>
                            <a:srgbClr val="C00000"/>
                          </a:solidFill>
                          <a:latin typeface="+mn-lt"/>
                          <a:ea typeface="+mn-ea"/>
                          <a:cs typeface="+mn-ea"/>
                          <a:sym typeface="+mn-lt"/>
                        </a:rPr>
                        <a:t>10万元</a:t>
                      </a:r>
                      <a:r>
                        <a:rPr lang="zh-CN" altLang="en-US" sz="2400" b="1" dirty="0">
                          <a:latin typeface="+mn-lt"/>
                          <a:ea typeface="+mn-ea"/>
                          <a:cs typeface="+mn-ea"/>
                          <a:sym typeface="+mn-lt"/>
                        </a:rPr>
                        <a:t>内按</a:t>
                      </a:r>
                      <a:r>
                        <a:rPr lang="zh-CN" altLang="en-US" sz="2400" b="1" dirty="0">
                          <a:solidFill>
                            <a:srgbClr val="C00000"/>
                          </a:solidFill>
                          <a:latin typeface="+mn-lt"/>
                          <a:ea typeface="+mn-ea"/>
                          <a:cs typeface="+mn-ea"/>
                          <a:sym typeface="+mn-lt"/>
                        </a:rPr>
                        <a:t>50%</a:t>
                      </a:r>
                      <a:r>
                        <a:rPr lang="zh-CN" altLang="en-US" sz="2400" b="1" dirty="0">
                          <a:latin typeface="+mn-lt"/>
                          <a:ea typeface="+mn-ea"/>
                          <a:cs typeface="+mn-ea"/>
                          <a:sym typeface="+mn-lt"/>
                        </a:rPr>
                        <a:t>赔付</a:t>
                      </a:r>
                      <a:endParaRPr lang="zh-CN" altLang="en-US" sz="2400" b="1" dirty="0">
                        <a:latin typeface="+mn-lt"/>
                        <a:ea typeface="+mn-ea"/>
                        <a:cs typeface="+mn-ea"/>
                        <a:sym typeface="+mn-lt"/>
                      </a:endParaRPr>
                    </a:p>
                  </a:txBody>
                  <a:tcPr>
                    <a:solidFill>
                      <a:srgbClr val="E3CBCB"/>
                    </a:solidFill>
                  </a:tcPr>
                </a:tc>
                <a:tc>
                  <a:txBody>
                    <a:bodyPr/>
                    <a:lstStyle/>
                    <a:p>
                      <a:pPr algn="ctr">
                        <a:buNone/>
                      </a:pPr>
                      <a:r>
                        <a:rPr lang="zh-CN" altLang="en-US" sz="2400" b="1" dirty="0">
                          <a:latin typeface="+mn-lt"/>
                          <a:ea typeface="+mn-ea"/>
                          <a:cs typeface="+mn-ea"/>
                          <a:sym typeface="+mn-lt"/>
                        </a:rPr>
                        <a:t>商保理赔都是在扣除基本医疗保险后才能获得；</a:t>
                      </a:r>
                      <a:endParaRPr lang="zh-CN" altLang="en-US" sz="2400" b="1" dirty="0">
                        <a:latin typeface="+mn-lt"/>
                        <a:ea typeface="+mn-ea"/>
                        <a:cs typeface="+mn-ea"/>
                        <a:sym typeface="+mn-lt"/>
                      </a:endParaRPr>
                    </a:p>
                    <a:p>
                      <a:pPr algn="ctr">
                        <a:buNone/>
                      </a:pPr>
                      <a:r>
                        <a:rPr lang="zh-CN" altLang="en-US" sz="2400" b="1" dirty="0">
                          <a:solidFill>
                            <a:srgbClr val="C00000"/>
                          </a:solidFill>
                          <a:latin typeface="+mn-lt"/>
                          <a:ea typeface="+mn-ea"/>
                          <a:cs typeface="+mn-ea"/>
                          <a:sym typeface="+mn-lt"/>
                        </a:rPr>
                        <a:t>罕见病</a:t>
                      </a:r>
                      <a:r>
                        <a:rPr lang="zh-CN" altLang="en-US" sz="2400" b="1" dirty="0">
                          <a:latin typeface="+mn-lt"/>
                          <a:ea typeface="+mn-ea"/>
                          <a:cs typeface="+mn-ea"/>
                          <a:sym typeface="+mn-lt"/>
                        </a:rPr>
                        <a:t>保险金额上限为</a:t>
                      </a:r>
                      <a:r>
                        <a:rPr lang="zh-CN" altLang="en-US" sz="2400" b="1" dirty="0">
                          <a:solidFill>
                            <a:srgbClr val="C00000"/>
                          </a:solidFill>
                          <a:latin typeface="+mn-lt"/>
                          <a:ea typeface="+mn-ea"/>
                          <a:cs typeface="+mn-ea"/>
                          <a:sym typeface="+mn-lt"/>
                        </a:rPr>
                        <a:t>10万</a:t>
                      </a:r>
                      <a:endParaRPr lang="zh-CN" altLang="en-US" sz="2400" b="1" dirty="0">
                        <a:solidFill>
                          <a:srgbClr val="C00000"/>
                        </a:solidFill>
                        <a:latin typeface="+mn-lt"/>
                        <a:ea typeface="+mn-ea"/>
                        <a:cs typeface="+mn-ea"/>
                        <a:sym typeface="+mn-lt"/>
                      </a:endParaRPr>
                    </a:p>
                  </a:txBody>
                  <a:tcPr>
                    <a:solidFill>
                      <a:srgbClr val="E3CBCB"/>
                    </a:solidFill>
                  </a:tcPr>
                </a:tc>
              </a:tr>
              <a:tr h="1137920">
                <a:tc>
                  <a:txBody>
                    <a:bodyPr/>
                    <a:lstStyle/>
                    <a:p>
                      <a:pPr algn="ctr">
                        <a:buNone/>
                      </a:pPr>
                      <a:endParaRPr lang="zh-CN" altLang="en-US" sz="2400" b="1">
                        <a:latin typeface="+mn-lt"/>
                        <a:ea typeface="+mn-ea"/>
                        <a:cs typeface="+mn-ea"/>
                        <a:sym typeface="+mn-lt"/>
                      </a:endParaRPr>
                    </a:p>
                    <a:p>
                      <a:pPr algn="ctr">
                        <a:buNone/>
                      </a:pPr>
                      <a:r>
                        <a:rPr lang="zh-CN" altLang="en-US" sz="2400" b="1">
                          <a:latin typeface="+mn-lt"/>
                          <a:ea typeface="+mn-ea"/>
                          <a:cs typeface="+mn-ea"/>
                          <a:sym typeface="+mn-lt"/>
                        </a:rPr>
                        <a:t>住院补贴</a:t>
                      </a:r>
                      <a:endParaRPr lang="zh-CN" altLang="en-US" sz="3600" b="1">
                        <a:solidFill>
                          <a:schemeClr val="tx1"/>
                        </a:solidFill>
                        <a:latin typeface="+mn-lt"/>
                        <a:ea typeface="+mn-ea"/>
                        <a:cs typeface="+mn-ea"/>
                        <a:sym typeface="+mn-lt"/>
                      </a:endParaRPr>
                    </a:p>
                  </a:txBody>
                  <a:tcPr>
                    <a:solidFill>
                      <a:srgbClr val="E3CBCB"/>
                    </a:solidFill>
                  </a:tcPr>
                </a:tc>
                <a:tc>
                  <a:txBody>
                    <a:bodyPr/>
                    <a:lstStyle/>
                    <a:p>
                      <a:pPr algn="ctr">
                        <a:buNone/>
                      </a:pPr>
                      <a:r>
                        <a:rPr lang="zh-CN" altLang="en-US" sz="2400" b="1" dirty="0">
                          <a:latin typeface="+mn-lt"/>
                          <a:ea typeface="+mn-ea"/>
                          <a:cs typeface="+mn-ea"/>
                          <a:sym typeface="+mn-lt"/>
                        </a:rPr>
                        <a:t>意外或一般疾病补贴</a:t>
                      </a:r>
                      <a:r>
                        <a:rPr lang="zh-CN" altLang="en-US" sz="2400" b="1" dirty="0">
                          <a:solidFill>
                            <a:srgbClr val="C00000"/>
                          </a:solidFill>
                          <a:latin typeface="+mn-lt"/>
                          <a:ea typeface="+mn-ea"/>
                          <a:cs typeface="+mn-ea"/>
                          <a:sym typeface="+mn-lt"/>
                        </a:rPr>
                        <a:t>20元</a:t>
                      </a:r>
                      <a:r>
                        <a:rPr lang="zh-CN" altLang="en-US" sz="2400" b="1" dirty="0">
                          <a:latin typeface="+mn-lt"/>
                          <a:ea typeface="+mn-ea"/>
                          <a:cs typeface="+mn-ea"/>
                          <a:sym typeface="+mn-lt"/>
                        </a:rPr>
                        <a:t>/天；重大疾病</a:t>
                      </a:r>
                      <a:r>
                        <a:rPr lang="zh-CN" altLang="en-US" sz="2400" b="1" dirty="0">
                          <a:solidFill>
                            <a:srgbClr val="C00000"/>
                          </a:solidFill>
                          <a:latin typeface="+mn-lt"/>
                          <a:ea typeface="+mn-ea"/>
                          <a:cs typeface="+mn-ea"/>
                          <a:sym typeface="+mn-lt"/>
                        </a:rPr>
                        <a:t>40元</a:t>
                      </a:r>
                      <a:r>
                        <a:rPr lang="zh-CN" altLang="en-US" sz="2400" b="1" dirty="0">
                          <a:latin typeface="+mn-lt"/>
                          <a:ea typeface="+mn-ea"/>
                          <a:cs typeface="+mn-ea"/>
                          <a:sym typeface="+mn-lt"/>
                        </a:rPr>
                        <a:t>/天</a:t>
                      </a:r>
                      <a:endParaRPr lang="zh-CN" altLang="en-US" sz="2400" b="1" dirty="0">
                        <a:latin typeface="+mn-lt"/>
                        <a:ea typeface="+mn-ea"/>
                        <a:cs typeface="+mn-ea"/>
                        <a:sym typeface="+mn-lt"/>
                      </a:endParaRPr>
                    </a:p>
                  </a:txBody>
                  <a:tcPr>
                    <a:solidFill>
                      <a:srgbClr val="E3CBCB"/>
                    </a:solidFill>
                  </a:tcPr>
                </a:tc>
                <a:tc>
                  <a:txBody>
                    <a:bodyPr/>
                    <a:lstStyle/>
                    <a:p>
                      <a:pPr algn="ctr">
                        <a:buNone/>
                      </a:pPr>
                      <a:r>
                        <a:rPr lang="zh-CN" altLang="en-US" sz="2400" b="1">
                          <a:latin typeface="+mn-lt"/>
                          <a:ea typeface="+mn-ea"/>
                          <a:cs typeface="+mn-ea"/>
                          <a:sym typeface="+mn-lt"/>
                        </a:rPr>
                        <a:t>每次住院给付以</a:t>
                      </a:r>
                      <a:r>
                        <a:rPr lang="zh-CN" altLang="en-US" sz="2400" b="1">
                          <a:solidFill>
                            <a:srgbClr val="C00000"/>
                          </a:solidFill>
                          <a:latin typeface="+mn-lt"/>
                          <a:ea typeface="+mn-ea"/>
                          <a:cs typeface="+mn-ea"/>
                          <a:sym typeface="+mn-lt"/>
                        </a:rPr>
                        <a:t>90日</a:t>
                      </a:r>
                      <a:r>
                        <a:rPr lang="zh-CN" altLang="en-US" sz="2400" b="1">
                          <a:latin typeface="+mn-lt"/>
                          <a:ea typeface="+mn-ea"/>
                          <a:cs typeface="+mn-ea"/>
                          <a:sym typeface="+mn-lt"/>
                        </a:rPr>
                        <a:t>为限；每个保险年度以</a:t>
                      </a:r>
                      <a:r>
                        <a:rPr lang="zh-CN" altLang="en-US" sz="2400" b="1">
                          <a:solidFill>
                            <a:srgbClr val="C00000"/>
                          </a:solidFill>
                          <a:latin typeface="+mn-lt"/>
                          <a:ea typeface="+mn-ea"/>
                          <a:cs typeface="+mn-ea"/>
                          <a:sym typeface="+mn-lt"/>
                        </a:rPr>
                        <a:t>180日</a:t>
                      </a:r>
                      <a:r>
                        <a:rPr lang="zh-CN" altLang="en-US" sz="2400" b="1">
                          <a:latin typeface="+mn-lt"/>
                          <a:ea typeface="+mn-ea"/>
                          <a:cs typeface="+mn-ea"/>
                          <a:sym typeface="+mn-lt"/>
                        </a:rPr>
                        <a:t>为限</a:t>
                      </a:r>
                      <a:endParaRPr lang="zh-CN" altLang="en-US" sz="2400" b="1">
                        <a:latin typeface="+mn-lt"/>
                        <a:ea typeface="+mn-ea"/>
                        <a:cs typeface="+mn-ea"/>
                        <a:sym typeface="+mn-lt"/>
                      </a:endParaRPr>
                    </a:p>
                  </a:txBody>
                  <a:tcPr>
                    <a:solidFill>
                      <a:srgbClr val="E3CBCB"/>
                    </a:solidFill>
                  </a:tcPr>
                </a:tc>
              </a:tr>
              <a:tr h="763270">
                <a:tc>
                  <a:txBody>
                    <a:bodyPr/>
                    <a:lstStyle/>
                    <a:p>
                      <a:pPr algn="ctr">
                        <a:buNone/>
                      </a:pPr>
                      <a:r>
                        <a:rPr lang="zh-CN" altLang="en-US" sz="2400" b="1">
                          <a:latin typeface="+mn-lt"/>
                          <a:ea typeface="+mn-ea"/>
                          <a:cs typeface="+mn-ea"/>
                          <a:sym typeface="+mn-lt"/>
                        </a:rPr>
                        <a:t>意外伤害</a:t>
                      </a:r>
                      <a:endParaRPr lang="zh-CN" altLang="en-US" sz="2400" b="1">
                        <a:latin typeface="+mn-lt"/>
                        <a:ea typeface="+mn-ea"/>
                        <a:cs typeface="+mn-ea"/>
                        <a:sym typeface="+mn-lt"/>
                      </a:endParaRPr>
                    </a:p>
                  </a:txBody>
                  <a:tcPr>
                    <a:solidFill>
                      <a:srgbClr val="E3CBCB"/>
                    </a:solidFill>
                  </a:tcPr>
                </a:tc>
                <a:tc>
                  <a:txBody>
                    <a:bodyPr/>
                    <a:lstStyle/>
                    <a:p>
                      <a:pPr algn="ctr">
                        <a:buNone/>
                      </a:pPr>
                      <a:r>
                        <a:rPr lang="zh-CN" altLang="en-US" sz="2400" b="1">
                          <a:latin typeface="+mn-lt"/>
                          <a:ea typeface="+mn-ea"/>
                          <a:cs typeface="+mn-ea"/>
                          <a:sym typeface="+mn-lt"/>
                        </a:rPr>
                        <a:t>医疗费用大于</a:t>
                      </a:r>
                      <a:r>
                        <a:rPr lang="zh-CN" altLang="en-US" sz="2400" b="1">
                          <a:solidFill>
                            <a:srgbClr val="C00000"/>
                          </a:solidFill>
                          <a:latin typeface="+mn-lt"/>
                          <a:ea typeface="+mn-ea"/>
                          <a:cs typeface="+mn-ea"/>
                          <a:sym typeface="+mn-lt"/>
                        </a:rPr>
                        <a:t>100</a:t>
                      </a:r>
                      <a:r>
                        <a:rPr lang="zh-CN" altLang="en-US" sz="2400" b="1">
                          <a:latin typeface="+mn-lt"/>
                          <a:ea typeface="+mn-ea"/>
                          <a:cs typeface="+mn-ea"/>
                          <a:sym typeface="+mn-lt"/>
                        </a:rPr>
                        <a:t>元部分按</a:t>
                      </a:r>
                      <a:r>
                        <a:rPr lang="zh-CN" altLang="en-US" sz="2400" b="1">
                          <a:solidFill>
                            <a:srgbClr val="C00000"/>
                          </a:solidFill>
                          <a:latin typeface="+mn-lt"/>
                          <a:ea typeface="+mn-ea"/>
                          <a:cs typeface="+mn-ea"/>
                          <a:sym typeface="+mn-lt"/>
                        </a:rPr>
                        <a:t>90%</a:t>
                      </a:r>
                      <a:r>
                        <a:rPr lang="zh-CN" altLang="en-US" sz="2400" b="1">
                          <a:latin typeface="+mn-lt"/>
                          <a:ea typeface="+mn-ea"/>
                          <a:cs typeface="+mn-ea"/>
                          <a:sym typeface="+mn-lt"/>
                        </a:rPr>
                        <a:t>给付赔付</a:t>
                      </a:r>
                      <a:endParaRPr lang="zh-CN" altLang="en-US" sz="2400" b="1">
                        <a:latin typeface="+mn-lt"/>
                        <a:ea typeface="+mn-ea"/>
                        <a:cs typeface="+mn-ea"/>
                        <a:sym typeface="+mn-lt"/>
                      </a:endParaRPr>
                    </a:p>
                  </a:txBody>
                  <a:tcPr>
                    <a:solidFill>
                      <a:srgbClr val="E3CBCB"/>
                    </a:solidFill>
                  </a:tcPr>
                </a:tc>
                <a:tc>
                  <a:txBody>
                    <a:bodyPr/>
                    <a:lstStyle/>
                    <a:p>
                      <a:pPr algn="ctr">
                        <a:buNone/>
                      </a:pPr>
                      <a:r>
                        <a:rPr lang="zh-CN" altLang="en-US" sz="2400" b="1">
                          <a:latin typeface="+mn-lt"/>
                          <a:ea typeface="+mn-ea"/>
                          <a:cs typeface="+mn-ea"/>
                          <a:sym typeface="+mn-lt"/>
                        </a:rPr>
                        <a:t>一年最高不大于</a:t>
                      </a:r>
                      <a:r>
                        <a:rPr lang="zh-CN" altLang="en-US" sz="2400" b="1">
                          <a:solidFill>
                            <a:srgbClr val="C00000"/>
                          </a:solidFill>
                          <a:latin typeface="+mn-lt"/>
                          <a:ea typeface="+mn-ea"/>
                          <a:cs typeface="+mn-ea"/>
                          <a:sym typeface="+mn-lt"/>
                        </a:rPr>
                        <a:t>1000元</a:t>
                      </a:r>
                      <a:endParaRPr lang="zh-CN" altLang="en-US" sz="2400" b="1">
                        <a:solidFill>
                          <a:srgbClr val="C00000"/>
                        </a:solidFill>
                        <a:latin typeface="+mn-lt"/>
                        <a:ea typeface="+mn-ea"/>
                        <a:cs typeface="+mn-ea"/>
                        <a:sym typeface="+mn-lt"/>
                      </a:endParaRPr>
                    </a:p>
                  </a:txBody>
                  <a:tcPr>
                    <a:solidFill>
                      <a:srgbClr val="E3CBCB"/>
                    </a:solidFill>
                  </a:tcPr>
                </a:tc>
              </a:tr>
              <a:tr h="810260">
                <a:tc>
                  <a:txBody>
                    <a:bodyPr/>
                    <a:lstStyle/>
                    <a:p>
                      <a:pPr algn="ctr">
                        <a:buNone/>
                      </a:pPr>
                      <a:r>
                        <a:rPr lang="zh-CN" altLang="en-US" sz="2400" b="1">
                          <a:latin typeface="+mn-lt"/>
                          <a:ea typeface="+mn-ea"/>
                          <a:cs typeface="+mn-ea"/>
                          <a:sym typeface="+mn-lt"/>
                        </a:rPr>
                        <a:t>意外身故及伤残</a:t>
                      </a:r>
                      <a:endParaRPr lang="zh-CN" altLang="en-US" sz="2400" b="1">
                        <a:latin typeface="+mn-lt"/>
                        <a:ea typeface="+mn-ea"/>
                        <a:cs typeface="+mn-ea"/>
                        <a:sym typeface="+mn-lt"/>
                      </a:endParaRPr>
                    </a:p>
                  </a:txBody>
                  <a:tcPr>
                    <a:solidFill>
                      <a:srgbClr val="E3CBCB"/>
                    </a:solidFill>
                  </a:tcPr>
                </a:tc>
                <a:tc>
                  <a:txBody>
                    <a:bodyPr/>
                    <a:lstStyle/>
                    <a:p>
                      <a:pPr algn="ctr">
                        <a:buNone/>
                      </a:pPr>
                      <a:r>
                        <a:rPr lang="zh-CN" altLang="en-US" sz="2400" b="1">
                          <a:latin typeface="+mn-lt"/>
                          <a:ea typeface="+mn-ea"/>
                          <a:cs typeface="+mn-ea"/>
                          <a:sym typeface="+mn-lt"/>
                        </a:rPr>
                        <a:t>自意外伤害发生之日起</a:t>
                      </a:r>
                      <a:r>
                        <a:rPr lang="zh-CN" altLang="en-US" sz="2400" b="1">
                          <a:solidFill>
                            <a:srgbClr val="C00000"/>
                          </a:solidFill>
                          <a:latin typeface="+mn-lt"/>
                          <a:ea typeface="+mn-ea"/>
                          <a:cs typeface="+mn-ea"/>
                          <a:sym typeface="+mn-lt"/>
                        </a:rPr>
                        <a:t>180日</a:t>
                      </a:r>
                      <a:r>
                        <a:rPr lang="zh-CN" altLang="en-US" sz="2400" b="1">
                          <a:latin typeface="+mn-lt"/>
                          <a:ea typeface="+mn-ea"/>
                          <a:cs typeface="+mn-ea"/>
                          <a:sym typeface="+mn-lt"/>
                        </a:rPr>
                        <a:t>内可获赔付</a:t>
                      </a:r>
                      <a:endParaRPr lang="zh-CN" altLang="en-US" sz="2400" b="1">
                        <a:latin typeface="+mn-lt"/>
                        <a:ea typeface="+mn-ea"/>
                        <a:cs typeface="+mn-ea"/>
                        <a:sym typeface="+mn-lt"/>
                      </a:endParaRPr>
                    </a:p>
                  </a:txBody>
                  <a:tcPr>
                    <a:solidFill>
                      <a:srgbClr val="E3CBCB"/>
                    </a:solidFill>
                  </a:tcPr>
                </a:tc>
                <a:tc>
                  <a:txBody>
                    <a:bodyPr/>
                    <a:lstStyle/>
                    <a:p>
                      <a:pPr algn="ctr">
                        <a:buNone/>
                      </a:pPr>
                      <a:r>
                        <a:rPr lang="zh-CN" altLang="en-US" sz="2400" b="1" dirty="0">
                          <a:latin typeface="+mn-lt"/>
                          <a:ea typeface="+mn-ea"/>
                          <a:cs typeface="+mn-ea"/>
                          <a:sym typeface="+mn-lt"/>
                        </a:rPr>
                        <a:t>保额上限为本科生</a:t>
                      </a:r>
                      <a:r>
                        <a:rPr lang="zh-CN" altLang="en-US" sz="2400" b="1" dirty="0">
                          <a:solidFill>
                            <a:srgbClr val="C00000"/>
                          </a:solidFill>
                          <a:latin typeface="+mn-lt"/>
                          <a:ea typeface="+mn-ea"/>
                          <a:cs typeface="+mn-ea"/>
                          <a:sym typeface="+mn-lt"/>
                        </a:rPr>
                        <a:t>10万元</a:t>
                      </a:r>
                      <a:r>
                        <a:rPr lang="zh-CN" altLang="en-US" sz="2400" b="1" dirty="0">
                          <a:latin typeface="+mn-lt"/>
                          <a:ea typeface="+mn-ea"/>
                          <a:cs typeface="+mn-ea"/>
                          <a:sym typeface="+mn-lt"/>
                        </a:rPr>
                        <a:t>，研究生</a:t>
                      </a:r>
                      <a:r>
                        <a:rPr lang="zh-CN" altLang="en-US" sz="2400" b="1" dirty="0">
                          <a:solidFill>
                            <a:srgbClr val="C00000"/>
                          </a:solidFill>
                          <a:latin typeface="+mn-lt"/>
                          <a:ea typeface="+mn-ea"/>
                          <a:cs typeface="+mn-ea"/>
                          <a:sym typeface="+mn-lt"/>
                        </a:rPr>
                        <a:t>16万元</a:t>
                      </a:r>
                      <a:endParaRPr lang="zh-CN" altLang="en-US" sz="2400" b="1" dirty="0">
                        <a:latin typeface="+mn-lt"/>
                        <a:ea typeface="+mn-ea"/>
                        <a:cs typeface="+mn-ea"/>
                        <a:sym typeface="+mn-lt"/>
                      </a:endParaRPr>
                    </a:p>
                  </a:txBody>
                  <a:tcPr>
                    <a:solidFill>
                      <a:srgbClr val="E3CBCB"/>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522" y="459552"/>
            <a:ext cx="6885791" cy="584775"/>
          </a:xfrm>
          <a:prstGeom prst="rect">
            <a:avLst/>
          </a:prstGeom>
          <a:noFill/>
        </p:spPr>
        <p:txBody>
          <a:bodyPr wrap="square" rtlCol="0">
            <a:spAutoFit/>
          </a:bodyPr>
          <a:lstStyle/>
          <a:p>
            <a:r>
              <a:rPr lang="zh-CN" altLang="en-US" sz="3200" b="1" dirty="0">
                <a:solidFill>
                  <a:schemeClr val="tx1">
                    <a:lumMod val="85000"/>
                    <a:lumOff val="15000"/>
                  </a:schemeClr>
                </a:solidFill>
                <a:cs typeface="+mn-ea"/>
                <a:sym typeface="+mn-lt"/>
              </a:rPr>
              <a:t>保险报销理赔流程</a:t>
            </a:r>
            <a:endParaRPr lang="zh-CN" altLang="en-US" sz="3200" b="1" dirty="0">
              <a:solidFill>
                <a:schemeClr val="tx1">
                  <a:lumMod val="85000"/>
                  <a:lumOff val="15000"/>
                </a:schemeClr>
              </a:solidFill>
              <a:cs typeface="+mn-ea"/>
              <a:sym typeface="+mn-lt"/>
            </a:endParaRPr>
          </a:p>
        </p:txBody>
      </p:sp>
      <p:sp>
        <p:nvSpPr>
          <p:cNvPr id="3" name="矩形 2"/>
          <p:cNvSpPr/>
          <p:nvPr/>
        </p:nvSpPr>
        <p:spPr>
          <a:xfrm>
            <a:off x="244602" y="1040820"/>
            <a:ext cx="8347064" cy="2954655"/>
          </a:xfrm>
          <a:prstGeom prst="rect">
            <a:avLst/>
          </a:prstGeom>
        </p:spPr>
        <p:txBody>
          <a:bodyPr wrap="square" anchor="ctr">
            <a:spAutoFit/>
          </a:bodyPr>
          <a:lstStyle/>
          <a:p>
            <a:pPr>
              <a:lnSpc>
                <a:spcPct val="150000"/>
              </a:lnSpc>
            </a:pPr>
            <a:r>
              <a:rPr lang="en-US" altLang="zh-CN" sz="2000" dirty="0">
                <a:cs typeface="+mn-ea"/>
                <a:sym typeface="+mn-lt"/>
              </a:rPr>
              <a:t>2019</a:t>
            </a:r>
            <a:r>
              <a:rPr lang="zh-CN" altLang="en-US" sz="2000" dirty="0">
                <a:cs typeface="+mn-ea"/>
                <a:sym typeface="+mn-lt"/>
              </a:rPr>
              <a:t>年</a:t>
            </a:r>
            <a:r>
              <a:rPr lang="en-US" altLang="zh-CN" sz="2000" dirty="0">
                <a:cs typeface="+mn-ea"/>
                <a:sym typeface="+mn-lt"/>
              </a:rPr>
              <a:t>5</a:t>
            </a:r>
            <a:r>
              <a:rPr lang="zh-CN" altLang="en-US" sz="2000" dirty="0">
                <a:cs typeface="+mn-ea"/>
                <a:sym typeface="+mn-lt"/>
              </a:rPr>
              <a:t>月，学生险线上理赔功能正式启用。客户可通过关注“中国人寿股份有限公司服务号”，依次点击“ 产品中心”</a:t>
            </a:r>
            <a:r>
              <a:rPr lang="en-US" altLang="zh-CN" sz="2000" dirty="0">
                <a:cs typeface="+mn-ea"/>
                <a:sym typeface="+mn-lt"/>
              </a:rPr>
              <a:t>—</a:t>
            </a:r>
            <a:r>
              <a:rPr lang="zh-CN" altLang="en-US" sz="2000" dirty="0">
                <a:cs typeface="+mn-ea"/>
                <a:sym typeface="+mn-lt"/>
              </a:rPr>
              <a:t>“学生平安保险”</a:t>
            </a:r>
            <a:r>
              <a:rPr lang="en-US" altLang="zh-CN" sz="2000" dirty="0">
                <a:cs typeface="+mn-ea"/>
                <a:sym typeface="+mn-lt"/>
              </a:rPr>
              <a:t>—</a:t>
            </a:r>
            <a:r>
              <a:rPr lang="zh-CN" altLang="en-US" sz="2000" dirty="0">
                <a:cs typeface="+mn-ea"/>
                <a:sym typeface="+mn-lt"/>
              </a:rPr>
              <a:t>“学生险线上理赔申请”进行注册、理赔申请、理赔查询操作。</a:t>
            </a:r>
            <a:endParaRPr lang="en-US" altLang="zh-CN" sz="2000" dirty="0">
              <a:cs typeface="+mn-ea"/>
              <a:sym typeface="+mn-lt"/>
            </a:endParaRPr>
          </a:p>
          <a:p>
            <a:pPr>
              <a:lnSpc>
                <a:spcPct val="150000"/>
              </a:lnSpc>
            </a:pPr>
            <a:r>
              <a:rPr lang="zh-CN" altLang="zh-CN" sz="2000" dirty="0">
                <a:cs typeface="+mn-ea"/>
                <a:sym typeface="+mn-lt"/>
              </a:rPr>
              <a:t>如果报销总金额达到</a:t>
            </a:r>
            <a:r>
              <a:rPr lang="en-US" altLang="zh-CN" sz="2000" dirty="0">
                <a:cs typeface="+mn-ea"/>
                <a:sym typeface="+mn-lt"/>
              </a:rPr>
              <a:t>10000</a:t>
            </a:r>
            <a:r>
              <a:rPr lang="zh-CN" altLang="zh-CN" sz="2000" dirty="0">
                <a:cs typeface="+mn-ea"/>
                <a:sym typeface="+mn-lt"/>
              </a:rPr>
              <a:t>元以上或者大病报销，需要携带上述材料去学生服务中心一楼</a:t>
            </a:r>
            <a:r>
              <a:rPr lang="en-US" altLang="zh-CN" sz="2000" dirty="0">
                <a:cs typeface="+mn-ea"/>
                <a:sym typeface="+mn-lt"/>
              </a:rPr>
              <a:t>13</a:t>
            </a:r>
            <a:r>
              <a:rPr lang="zh-CN" altLang="zh-CN" sz="2000" dirty="0">
                <a:cs typeface="+mn-ea"/>
                <a:sym typeface="+mn-lt"/>
              </a:rPr>
              <a:t>、</a:t>
            </a:r>
            <a:r>
              <a:rPr lang="en-US" altLang="zh-CN" sz="2000" dirty="0">
                <a:cs typeface="+mn-ea"/>
                <a:sym typeface="+mn-lt"/>
              </a:rPr>
              <a:t>14</a:t>
            </a:r>
            <a:r>
              <a:rPr lang="zh-CN" altLang="zh-CN" sz="2000" dirty="0">
                <a:cs typeface="+mn-ea"/>
                <a:sym typeface="+mn-lt"/>
              </a:rPr>
              <a:t>号窗口进行报销。</a:t>
            </a:r>
            <a:endParaRPr lang="zh-CN" altLang="zh-CN" sz="2000" dirty="0">
              <a:cs typeface="+mn-ea"/>
              <a:sym typeface="+mn-lt"/>
            </a:endParaRPr>
          </a:p>
          <a:p>
            <a:pPr>
              <a:lnSpc>
                <a:spcPct val="200000"/>
              </a:lnSpc>
            </a:pPr>
            <a:endParaRPr lang="en-US" altLang="zh-CN" dirty="0">
              <a:cs typeface="+mn-ea"/>
              <a:sym typeface="+mn-lt"/>
            </a:endParaRPr>
          </a:p>
        </p:txBody>
      </p:sp>
      <p:grpSp>
        <p:nvGrpSpPr>
          <p:cNvPr id="7" name="组合 123"/>
          <p:cNvGrpSpPr/>
          <p:nvPr/>
        </p:nvGrpSpPr>
        <p:grpSpPr bwMode="auto">
          <a:xfrm>
            <a:off x="5796136" y="3045763"/>
            <a:ext cx="3246108" cy="2952328"/>
            <a:chOff x="0" y="0"/>
            <a:chExt cx="3543300" cy="3222625"/>
          </a:xfrm>
        </p:grpSpPr>
        <p:sp>
          <p:nvSpPr>
            <p:cNvPr id="8" name="Freeform 5"/>
            <p:cNvSpPr/>
            <p:nvPr/>
          </p:nvSpPr>
          <p:spPr bwMode="auto">
            <a:xfrm>
              <a:off x="1595437" y="2886075"/>
              <a:ext cx="766762" cy="334963"/>
            </a:xfrm>
            <a:custGeom>
              <a:avLst/>
              <a:gdLst>
                <a:gd name="T0" fmla="*/ 2147483647 w 483"/>
                <a:gd name="T1" fmla="*/ 0 h 211"/>
                <a:gd name="T2" fmla="*/ 2147483647 w 483"/>
                <a:gd name="T3" fmla="*/ 0 h 211"/>
                <a:gd name="T4" fmla="*/ 2147483647 w 483"/>
                <a:gd name="T5" fmla="*/ 2147483647 h 211"/>
                <a:gd name="T6" fmla="*/ 0 w 483"/>
                <a:gd name="T7" fmla="*/ 2147483647 h 211"/>
                <a:gd name="T8" fmla="*/ 2147483647 w 483"/>
                <a:gd name="T9" fmla="*/ 0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 h="211">
                  <a:moveTo>
                    <a:pt x="117" y="0"/>
                  </a:moveTo>
                  <a:lnTo>
                    <a:pt x="366" y="0"/>
                  </a:lnTo>
                  <a:lnTo>
                    <a:pt x="483" y="211"/>
                  </a:lnTo>
                  <a:lnTo>
                    <a:pt x="0" y="211"/>
                  </a:lnTo>
                  <a:lnTo>
                    <a:pt x="117" y="0"/>
                  </a:lnTo>
                  <a:close/>
                </a:path>
              </a:pathLst>
            </a:custGeom>
            <a:solidFill>
              <a:srgbClr val="4E51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 name="Freeform 6"/>
            <p:cNvSpPr/>
            <p:nvPr/>
          </p:nvSpPr>
          <p:spPr bwMode="auto">
            <a:xfrm>
              <a:off x="949325" y="1763712"/>
              <a:ext cx="2060575" cy="1208088"/>
            </a:xfrm>
            <a:custGeom>
              <a:avLst/>
              <a:gdLst>
                <a:gd name="T0" fmla="*/ 2147483647 w 1663"/>
                <a:gd name="T1" fmla="*/ 0 h 975"/>
                <a:gd name="T2" fmla="*/ 2147483647 w 1663"/>
                <a:gd name="T3" fmla="*/ 0 h 975"/>
                <a:gd name="T4" fmla="*/ 2147483647 w 1663"/>
                <a:gd name="T5" fmla="*/ 2147483647 h 975"/>
                <a:gd name="T6" fmla="*/ 2147483647 w 1663"/>
                <a:gd name="T7" fmla="*/ 2147483647 h 975"/>
                <a:gd name="T8" fmla="*/ 2147483647 w 1663"/>
                <a:gd name="T9" fmla="*/ 2147483647 h 975"/>
                <a:gd name="T10" fmla="*/ 2147483647 w 1663"/>
                <a:gd name="T11" fmla="*/ 2147483647 h 975"/>
                <a:gd name="T12" fmla="*/ 0 w 1663"/>
                <a:gd name="T13" fmla="*/ 2147483647 h 975"/>
                <a:gd name="T14" fmla="*/ 0 w 1663"/>
                <a:gd name="T15" fmla="*/ 2147483647 h 975"/>
                <a:gd name="T16" fmla="*/ 2147483647 w 1663"/>
                <a:gd name="T17" fmla="*/ 0 h 9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3" h="975">
                  <a:moveTo>
                    <a:pt x="77" y="0"/>
                  </a:moveTo>
                  <a:cubicBezTo>
                    <a:pt x="1586" y="0"/>
                    <a:pt x="1586" y="0"/>
                    <a:pt x="1586" y="0"/>
                  </a:cubicBezTo>
                  <a:cubicBezTo>
                    <a:pt x="1628" y="0"/>
                    <a:pt x="1663" y="34"/>
                    <a:pt x="1663" y="77"/>
                  </a:cubicBezTo>
                  <a:cubicBezTo>
                    <a:pt x="1663" y="897"/>
                    <a:pt x="1663" y="897"/>
                    <a:pt x="1663" y="897"/>
                  </a:cubicBezTo>
                  <a:cubicBezTo>
                    <a:pt x="1663" y="940"/>
                    <a:pt x="1628" y="975"/>
                    <a:pt x="1586" y="975"/>
                  </a:cubicBezTo>
                  <a:cubicBezTo>
                    <a:pt x="77" y="975"/>
                    <a:pt x="77" y="975"/>
                    <a:pt x="77" y="975"/>
                  </a:cubicBezTo>
                  <a:cubicBezTo>
                    <a:pt x="35" y="975"/>
                    <a:pt x="0" y="940"/>
                    <a:pt x="0" y="897"/>
                  </a:cubicBezTo>
                  <a:cubicBezTo>
                    <a:pt x="0" y="77"/>
                    <a:pt x="0" y="77"/>
                    <a:pt x="0" y="77"/>
                  </a:cubicBezTo>
                  <a:cubicBezTo>
                    <a:pt x="0" y="34"/>
                    <a:pt x="35" y="0"/>
                    <a:pt x="77" y="0"/>
                  </a:cubicBezTo>
                </a:path>
              </a:pathLst>
            </a:custGeom>
            <a:solidFill>
              <a:srgbClr val="1D21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 name="Freeform 7"/>
            <p:cNvSpPr/>
            <p:nvPr/>
          </p:nvSpPr>
          <p:spPr bwMode="auto">
            <a:xfrm>
              <a:off x="1506537" y="1806575"/>
              <a:ext cx="1503362" cy="1165225"/>
            </a:xfrm>
            <a:custGeom>
              <a:avLst/>
              <a:gdLst>
                <a:gd name="T0" fmla="*/ 2147483647 w 1213"/>
                <a:gd name="T1" fmla="*/ 2147483647 h 941"/>
                <a:gd name="T2" fmla="*/ 2147483647 w 1213"/>
                <a:gd name="T3" fmla="*/ 2147483647 h 941"/>
                <a:gd name="T4" fmla="*/ 2147483647 w 1213"/>
                <a:gd name="T5" fmla="*/ 2147483647 h 941"/>
                <a:gd name="T6" fmla="*/ 2147483647 w 1213"/>
                <a:gd name="T7" fmla="*/ 2147483647 h 941"/>
                <a:gd name="T8" fmla="*/ 0 w 1213"/>
                <a:gd name="T9" fmla="*/ 2147483647 h 941"/>
                <a:gd name="T10" fmla="*/ 2147483647 w 1213"/>
                <a:gd name="T11" fmla="*/ 2147483647 h 941"/>
                <a:gd name="T12" fmla="*/ 2147483647 w 1213"/>
                <a:gd name="T13" fmla="*/ 0 h 941"/>
                <a:gd name="T14" fmla="*/ 2147483647 w 1213"/>
                <a:gd name="T15" fmla="*/ 2147483647 h 9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3" h="941">
                  <a:moveTo>
                    <a:pt x="1213" y="429"/>
                  </a:moveTo>
                  <a:cubicBezTo>
                    <a:pt x="1213" y="863"/>
                    <a:pt x="1213" y="863"/>
                    <a:pt x="1213" y="863"/>
                  </a:cubicBezTo>
                  <a:cubicBezTo>
                    <a:pt x="1213" y="906"/>
                    <a:pt x="1178" y="941"/>
                    <a:pt x="1136" y="941"/>
                  </a:cubicBezTo>
                  <a:cubicBezTo>
                    <a:pt x="81" y="941"/>
                    <a:pt x="81" y="941"/>
                    <a:pt x="81" y="941"/>
                  </a:cubicBezTo>
                  <a:cubicBezTo>
                    <a:pt x="0" y="203"/>
                    <a:pt x="0" y="203"/>
                    <a:pt x="0" y="203"/>
                  </a:cubicBezTo>
                  <a:cubicBezTo>
                    <a:pt x="62" y="11"/>
                    <a:pt x="62" y="11"/>
                    <a:pt x="62" y="11"/>
                  </a:cubicBezTo>
                  <a:cubicBezTo>
                    <a:pt x="336" y="0"/>
                    <a:pt x="336" y="0"/>
                    <a:pt x="336" y="0"/>
                  </a:cubicBezTo>
                  <a:lnTo>
                    <a:pt x="1213" y="429"/>
                  </a:lnTo>
                  <a:close/>
                </a:path>
              </a:pathLst>
            </a:custGeom>
            <a:solidFill>
              <a:srgbClr val="2E33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 name="Rectangle 8"/>
            <p:cNvSpPr>
              <a:spLocks noChangeArrowheads="1"/>
            </p:cNvSpPr>
            <p:nvPr/>
          </p:nvSpPr>
          <p:spPr bwMode="auto">
            <a:xfrm>
              <a:off x="1012825" y="1819275"/>
              <a:ext cx="1931987" cy="981075"/>
            </a:xfrm>
            <a:prstGeom prst="rect">
              <a:avLst/>
            </a:prstGeom>
            <a:solidFill>
              <a:srgbClr val="234C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12" name="Oval 9"/>
            <p:cNvSpPr>
              <a:spLocks noChangeArrowheads="1"/>
            </p:cNvSpPr>
            <p:nvPr/>
          </p:nvSpPr>
          <p:spPr bwMode="auto">
            <a:xfrm>
              <a:off x="2879725" y="2873375"/>
              <a:ext cx="25400" cy="25400"/>
            </a:xfrm>
            <a:prstGeom prst="ellipse">
              <a:avLst/>
            </a:prstGeom>
            <a:solidFill>
              <a:srgbClr val="808281"/>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cs typeface="+mn-ea"/>
                <a:sym typeface="+mn-lt"/>
              </a:endParaRPr>
            </a:p>
          </p:txBody>
        </p:sp>
        <p:sp>
          <p:nvSpPr>
            <p:cNvPr id="13" name="Oval 10"/>
            <p:cNvSpPr>
              <a:spLocks noChangeArrowheads="1"/>
            </p:cNvSpPr>
            <p:nvPr/>
          </p:nvSpPr>
          <p:spPr bwMode="auto">
            <a:xfrm>
              <a:off x="2832100" y="2873375"/>
              <a:ext cx="25400" cy="25400"/>
            </a:xfrm>
            <a:prstGeom prst="ellipse">
              <a:avLst/>
            </a:prstGeom>
            <a:solidFill>
              <a:srgbClr val="808281"/>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cs typeface="+mn-ea"/>
                <a:sym typeface="+mn-lt"/>
              </a:endParaRPr>
            </a:p>
          </p:txBody>
        </p:sp>
        <p:sp>
          <p:nvSpPr>
            <p:cNvPr id="14" name="Oval 11"/>
            <p:cNvSpPr>
              <a:spLocks noChangeArrowheads="1"/>
            </p:cNvSpPr>
            <p:nvPr/>
          </p:nvSpPr>
          <p:spPr bwMode="auto">
            <a:xfrm>
              <a:off x="2784475" y="2873375"/>
              <a:ext cx="23812" cy="25400"/>
            </a:xfrm>
            <a:prstGeom prst="ellipse">
              <a:avLst/>
            </a:prstGeom>
            <a:solidFill>
              <a:srgbClr val="808281"/>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cs typeface="+mn-ea"/>
                <a:sym typeface="+mn-lt"/>
              </a:endParaRPr>
            </a:p>
          </p:txBody>
        </p:sp>
        <p:sp>
          <p:nvSpPr>
            <p:cNvPr id="15" name="Freeform 12"/>
            <p:cNvSpPr/>
            <p:nvPr/>
          </p:nvSpPr>
          <p:spPr bwMode="auto">
            <a:xfrm>
              <a:off x="788987" y="3119437"/>
              <a:ext cx="2381250" cy="101600"/>
            </a:xfrm>
            <a:custGeom>
              <a:avLst/>
              <a:gdLst>
                <a:gd name="T0" fmla="*/ 2147483647 w 1923"/>
                <a:gd name="T1" fmla="*/ 0 h 82"/>
                <a:gd name="T2" fmla="*/ 2147483647 w 1923"/>
                <a:gd name="T3" fmla="*/ 0 h 82"/>
                <a:gd name="T4" fmla="*/ 2147483647 w 1923"/>
                <a:gd name="T5" fmla="*/ 2147483647 h 82"/>
                <a:gd name="T6" fmla="*/ 2147483647 w 1923"/>
                <a:gd name="T7" fmla="*/ 2147483647 h 82"/>
                <a:gd name="T8" fmla="*/ 2147483647 w 1923"/>
                <a:gd name="T9" fmla="*/ 2147483647 h 82"/>
                <a:gd name="T10" fmla="*/ 2147483647 w 1923"/>
                <a:gd name="T11" fmla="*/ 2147483647 h 82"/>
                <a:gd name="T12" fmla="*/ 0 w 1923"/>
                <a:gd name="T13" fmla="*/ 2147483647 h 82"/>
                <a:gd name="T14" fmla="*/ 0 w 1923"/>
                <a:gd name="T15" fmla="*/ 2147483647 h 82"/>
                <a:gd name="T16" fmla="*/ 2147483647 w 1923"/>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3" h="82">
                  <a:moveTo>
                    <a:pt x="41" y="0"/>
                  </a:moveTo>
                  <a:cubicBezTo>
                    <a:pt x="1882" y="0"/>
                    <a:pt x="1882" y="0"/>
                    <a:pt x="1882" y="0"/>
                  </a:cubicBezTo>
                  <a:cubicBezTo>
                    <a:pt x="1904" y="0"/>
                    <a:pt x="1923" y="19"/>
                    <a:pt x="1923" y="41"/>
                  </a:cubicBezTo>
                  <a:cubicBezTo>
                    <a:pt x="1923" y="41"/>
                    <a:pt x="1923" y="41"/>
                    <a:pt x="1923" y="41"/>
                  </a:cubicBezTo>
                  <a:cubicBezTo>
                    <a:pt x="1923" y="64"/>
                    <a:pt x="1904" y="82"/>
                    <a:pt x="1882" y="82"/>
                  </a:cubicBezTo>
                  <a:cubicBezTo>
                    <a:pt x="41" y="82"/>
                    <a:pt x="41" y="82"/>
                    <a:pt x="41" y="82"/>
                  </a:cubicBezTo>
                  <a:cubicBezTo>
                    <a:pt x="19" y="82"/>
                    <a:pt x="0" y="64"/>
                    <a:pt x="0" y="41"/>
                  </a:cubicBezTo>
                  <a:cubicBezTo>
                    <a:pt x="0" y="41"/>
                    <a:pt x="0" y="41"/>
                    <a:pt x="0" y="41"/>
                  </a:cubicBezTo>
                  <a:cubicBezTo>
                    <a:pt x="0" y="19"/>
                    <a:pt x="19" y="0"/>
                    <a:pt x="41" y="0"/>
                  </a:cubicBezTo>
                </a:path>
              </a:pathLst>
            </a:custGeom>
            <a:solidFill>
              <a:srgbClr val="80828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6" name="Freeform 13"/>
            <p:cNvSpPr/>
            <p:nvPr/>
          </p:nvSpPr>
          <p:spPr bwMode="auto">
            <a:xfrm>
              <a:off x="788987" y="3170237"/>
              <a:ext cx="2381250" cy="50800"/>
            </a:xfrm>
            <a:custGeom>
              <a:avLst/>
              <a:gdLst>
                <a:gd name="T0" fmla="*/ 2147483647 w 1923"/>
                <a:gd name="T1" fmla="*/ 0 h 41"/>
                <a:gd name="T2" fmla="*/ 2147483647 w 1923"/>
                <a:gd name="T3" fmla="*/ 2147483647 h 41"/>
                <a:gd name="T4" fmla="*/ 2147483647 w 1923"/>
                <a:gd name="T5" fmla="*/ 2147483647 h 41"/>
                <a:gd name="T6" fmla="*/ 0 w 1923"/>
                <a:gd name="T7" fmla="*/ 0 h 41"/>
                <a:gd name="T8" fmla="*/ 2147483647 w 1923"/>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3" h="41">
                  <a:moveTo>
                    <a:pt x="1923" y="0"/>
                  </a:moveTo>
                  <a:cubicBezTo>
                    <a:pt x="1923" y="23"/>
                    <a:pt x="1904" y="41"/>
                    <a:pt x="1882" y="41"/>
                  </a:cubicBezTo>
                  <a:cubicBezTo>
                    <a:pt x="41" y="41"/>
                    <a:pt x="41" y="41"/>
                    <a:pt x="41" y="41"/>
                  </a:cubicBezTo>
                  <a:cubicBezTo>
                    <a:pt x="19" y="41"/>
                    <a:pt x="0" y="23"/>
                    <a:pt x="0" y="0"/>
                  </a:cubicBezTo>
                  <a:lnTo>
                    <a:pt x="1923" y="0"/>
                  </a:lnTo>
                  <a:close/>
                </a:path>
              </a:pathLst>
            </a:custGeom>
            <a:solidFill>
              <a:srgbClr val="1D21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7" name="Freeform 14"/>
            <p:cNvSpPr/>
            <p:nvPr/>
          </p:nvSpPr>
          <p:spPr bwMode="auto">
            <a:xfrm>
              <a:off x="1624012" y="3119437"/>
              <a:ext cx="1546225" cy="101600"/>
            </a:xfrm>
            <a:custGeom>
              <a:avLst/>
              <a:gdLst>
                <a:gd name="T0" fmla="*/ 0 w 1249"/>
                <a:gd name="T1" fmla="*/ 0 h 82"/>
                <a:gd name="T2" fmla="*/ 2147483647 w 1249"/>
                <a:gd name="T3" fmla="*/ 0 h 82"/>
                <a:gd name="T4" fmla="*/ 2147483647 w 1249"/>
                <a:gd name="T5" fmla="*/ 2147483647 h 82"/>
                <a:gd name="T6" fmla="*/ 2147483647 w 1249"/>
                <a:gd name="T7" fmla="*/ 2147483647 h 82"/>
                <a:gd name="T8" fmla="*/ 2147483647 w 1249"/>
                <a:gd name="T9" fmla="*/ 2147483647 h 82"/>
                <a:gd name="T10" fmla="*/ 0 w 1249"/>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9" h="82">
                  <a:moveTo>
                    <a:pt x="0" y="0"/>
                  </a:moveTo>
                  <a:cubicBezTo>
                    <a:pt x="1208" y="0"/>
                    <a:pt x="1208" y="0"/>
                    <a:pt x="1208" y="0"/>
                  </a:cubicBezTo>
                  <a:cubicBezTo>
                    <a:pt x="1230" y="0"/>
                    <a:pt x="1249" y="19"/>
                    <a:pt x="1249" y="41"/>
                  </a:cubicBezTo>
                  <a:cubicBezTo>
                    <a:pt x="1249" y="64"/>
                    <a:pt x="1230" y="82"/>
                    <a:pt x="1208" y="82"/>
                  </a:cubicBezTo>
                  <a:cubicBezTo>
                    <a:pt x="9" y="82"/>
                    <a:pt x="9" y="82"/>
                    <a:pt x="9" y="82"/>
                  </a:cubicBezTo>
                  <a:lnTo>
                    <a:pt x="0"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8" name="Freeform 15"/>
            <p:cNvSpPr/>
            <p:nvPr/>
          </p:nvSpPr>
          <p:spPr bwMode="auto">
            <a:xfrm>
              <a:off x="1628775" y="3170237"/>
              <a:ext cx="1541462" cy="50800"/>
            </a:xfrm>
            <a:custGeom>
              <a:avLst/>
              <a:gdLst>
                <a:gd name="T0" fmla="*/ 2147483647 w 1245"/>
                <a:gd name="T1" fmla="*/ 0 h 41"/>
                <a:gd name="T2" fmla="*/ 2147483647 w 1245"/>
                <a:gd name="T3" fmla="*/ 2147483647 h 41"/>
                <a:gd name="T4" fmla="*/ 2147483647 w 1245"/>
                <a:gd name="T5" fmla="*/ 2147483647 h 41"/>
                <a:gd name="T6" fmla="*/ 0 w 1245"/>
                <a:gd name="T7" fmla="*/ 0 h 41"/>
                <a:gd name="T8" fmla="*/ 2147483647 w 1245"/>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5" h="41">
                  <a:moveTo>
                    <a:pt x="1245" y="0"/>
                  </a:moveTo>
                  <a:cubicBezTo>
                    <a:pt x="1245" y="23"/>
                    <a:pt x="1226" y="41"/>
                    <a:pt x="1204" y="41"/>
                  </a:cubicBezTo>
                  <a:cubicBezTo>
                    <a:pt x="5" y="41"/>
                    <a:pt x="5" y="41"/>
                    <a:pt x="5" y="41"/>
                  </a:cubicBezTo>
                  <a:cubicBezTo>
                    <a:pt x="0" y="0"/>
                    <a:pt x="0" y="0"/>
                    <a:pt x="0" y="0"/>
                  </a:cubicBezTo>
                  <a:lnTo>
                    <a:pt x="1245" y="0"/>
                  </a:lnTo>
                  <a:close/>
                </a:path>
              </a:pathLst>
            </a:custGeom>
            <a:solidFill>
              <a:srgbClr val="090A0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9" name="Freeform 36"/>
            <p:cNvSpPr/>
            <p:nvPr/>
          </p:nvSpPr>
          <p:spPr bwMode="auto">
            <a:xfrm>
              <a:off x="1506537" y="1819275"/>
              <a:ext cx="1438275" cy="981075"/>
            </a:xfrm>
            <a:custGeom>
              <a:avLst/>
              <a:gdLst>
                <a:gd name="T0" fmla="*/ 2147483647 w 906"/>
                <a:gd name="T1" fmla="*/ 0 h 618"/>
                <a:gd name="T2" fmla="*/ 2147483647 w 906"/>
                <a:gd name="T3" fmla="*/ 0 h 618"/>
                <a:gd name="T4" fmla="*/ 2147483647 w 906"/>
                <a:gd name="T5" fmla="*/ 2147483647 h 618"/>
                <a:gd name="T6" fmla="*/ 2147483647 w 906"/>
                <a:gd name="T7" fmla="*/ 2147483647 h 618"/>
                <a:gd name="T8" fmla="*/ 2147483647 w 906"/>
                <a:gd name="T9" fmla="*/ 2147483647 h 618"/>
                <a:gd name="T10" fmla="*/ 0 w 906"/>
                <a:gd name="T11" fmla="*/ 2147483647 h 618"/>
                <a:gd name="T12" fmla="*/ 2147483647 w 906"/>
                <a:gd name="T13" fmla="*/ 0 h 6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6" h="618">
                  <a:moveTo>
                    <a:pt x="49" y="0"/>
                  </a:moveTo>
                  <a:lnTo>
                    <a:pt x="280" y="0"/>
                  </a:lnTo>
                  <a:lnTo>
                    <a:pt x="906" y="307"/>
                  </a:lnTo>
                  <a:lnTo>
                    <a:pt x="906" y="618"/>
                  </a:lnTo>
                  <a:lnTo>
                    <a:pt x="52" y="618"/>
                  </a:lnTo>
                  <a:lnTo>
                    <a:pt x="0" y="150"/>
                  </a:lnTo>
                  <a:lnTo>
                    <a:pt x="49" y="0"/>
                  </a:lnTo>
                  <a:close/>
                </a:path>
              </a:pathLst>
            </a:custGeom>
            <a:solidFill>
              <a:srgbClr val="2D58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0" name="Freeform 37"/>
            <p:cNvSpPr>
              <a:spLocks noEditPoints="1"/>
            </p:cNvSpPr>
            <p:nvPr/>
          </p:nvSpPr>
          <p:spPr bwMode="auto">
            <a:xfrm>
              <a:off x="363537" y="2257425"/>
              <a:ext cx="261937" cy="933450"/>
            </a:xfrm>
            <a:custGeom>
              <a:avLst/>
              <a:gdLst>
                <a:gd name="T0" fmla="*/ 2147483647 w 165"/>
                <a:gd name="T1" fmla="*/ 2147483647 h 588"/>
                <a:gd name="T2" fmla="*/ 2147483647 w 165"/>
                <a:gd name="T3" fmla="*/ 2147483647 h 588"/>
                <a:gd name="T4" fmla="*/ 2147483647 w 165"/>
                <a:gd name="T5" fmla="*/ 0 h 588"/>
                <a:gd name="T6" fmla="*/ 2147483647 w 165"/>
                <a:gd name="T7" fmla="*/ 2147483647 h 588"/>
                <a:gd name="T8" fmla="*/ 2147483647 w 165"/>
                <a:gd name="T9" fmla="*/ 2147483647 h 588"/>
                <a:gd name="T10" fmla="*/ 2147483647 w 165"/>
                <a:gd name="T11" fmla="*/ 2147483647 h 588"/>
                <a:gd name="T12" fmla="*/ 2147483647 w 165"/>
                <a:gd name="T13" fmla="*/ 2147483647 h 588"/>
                <a:gd name="T14" fmla="*/ 2147483647 w 165"/>
                <a:gd name="T15" fmla="*/ 2147483647 h 588"/>
                <a:gd name="T16" fmla="*/ 2147483647 w 165"/>
                <a:gd name="T17" fmla="*/ 2147483647 h 588"/>
                <a:gd name="T18" fmla="*/ 0 w 165"/>
                <a:gd name="T19" fmla="*/ 2147483647 h 588"/>
                <a:gd name="T20" fmla="*/ 2147483647 w 165"/>
                <a:gd name="T21" fmla="*/ 2147483647 h 588"/>
                <a:gd name="T22" fmla="*/ 2147483647 w 165"/>
                <a:gd name="T23" fmla="*/ 2147483647 h 588"/>
                <a:gd name="T24" fmla="*/ 2147483647 w 165"/>
                <a:gd name="T25" fmla="*/ 2147483647 h 588"/>
                <a:gd name="T26" fmla="*/ 2147483647 w 165"/>
                <a:gd name="T27" fmla="*/ 2147483647 h 588"/>
                <a:gd name="T28" fmla="*/ 2147483647 w 165"/>
                <a:gd name="T29" fmla="*/ 2147483647 h 588"/>
                <a:gd name="T30" fmla="*/ 2147483647 w 165"/>
                <a:gd name="T31" fmla="*/ 2147483647 h 588"/>
                <a:gd name="T32" fmla="*/ 2147483647 w 165"/>
                <a:gd name="T33" fmla="*/ 2147483647 h 588"/>
                <a:gd name="T34" fmla="*/ 0 w 165"/>
                <a:gd name="T35" fmla="*/ 2147483647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588">
                  <a:moveTo>
                    <a:pt x="82" y="408"/>
                  </a:moveTo>
                  <a:lnTo>
                    <a:pt x="165" y="9"/>
                  </a:lnTo>
                  <a:lnTo>
                    <a:pt x="120" y="0"/>
                  </a:lnTo>
                  <a:lnTo>
                    <a:pt x="82" y="181"/>
                  </a:lnTo>
                  <a:lnTo>
                    <a:pt x="82" y="267"/>
                  </a:lnTo>
                  <a:lnTo>
                    <a:pt x="137" y="3"/>
                  </a:lnTo>
                  <a:lnTo>
                    <a:pt x="148" y="6"/>
                  </a:lnTo>
                  <a:lnTo>
                    <a:pt x="82" y="321"/>
                  </a:lnTo>
                  <a:lnTo>
                    <a:pt x="82" y="408"/>
                  </a:lnTo>
                  <a:close/>
                  <a:moveTo>
                    <a:pt x="0" y="578"/>
                  </a:moveTo>
                  <a:lnTo>
                    <a:pt x="46" y="588"/>
                  </a:lnTo>
                  <a:lnTo>
                    <a:pt x="82" y="408"/>
                  </a:lnTo>
                  <a:lnTo>
                    <a:pt x="82" y="321"/>
                  </a:lnTo>
                  <a:lnTo>
                    <a:pt x="28" y="585"/>
                  </a:lnTo>
                  <a:lnTo>
                    <a:pt x="18" y="582"/>
                  </a:lnTo>
                  <a:lnTo>
                    <a:pt x="82" y="267"/>
                  </a:lnTo>
                  <a:lnTo>
                    <a:pt x="82" y="181"/>
                  </a:lnTo>
                  <a:lnTo>
                    <a:pt x="0" y="578"/>
                  </a:lnTo>
                  <a:close/>
                </a:path>
              </a:pathLst>
            </a:custGeom>
            <a:solidFill>
              <a:srgbClr val="FFFD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1" name="Freeform 38"/>
            <p:cNvSpPr>
              <a:spLocks noEditPoints="1"/>
            </p:cNvSpPr>
            <p:nvPr/>
          </p:nvSpPr>
          <p:spPr bwMode="auto">
            <a:xfrm>
              <a:off x="647700" y="1771650"/>
              <a:ext cx="960437" cy="441325"/>
            </a:xfrm>
            <a:custGeom>
              <a:avLst/>
              <a:gdLst>
                <a:gd name="T0" fmla="*/ 2147483647 w 605"/>
                <a:gd name="T1" fmla="*/ 2147483647 h 278"/>
                <a:gd name="T2" fmla="*/ 2147483647 w 605"/>
                <a:gd name="T3" fmla="*/ 0 h 278"/>
                <a:gd name="T4" fmla="*/ 2147483647 w 605"/>
                <a:gd name="T5" fmla="*/ 2147483647 h 278"/>
                <a:gd name="T6" fmla="*/ 2147483647 w 605"/>
                <a:gd name="T7" fmla="*/ 2147483647 h 278"/>
                <a:gd name="T8" fmla="*/ 2147483647 w 605"/>
                <a:gd name="T9" fmla="*/ 2147483647 h 278"/>
                <a:gd name="T10" fmla="*/ 2147483647 w 605"/>
                <a:gd name="T11" fmla="*/ 2147483647 h 278"/>
                <a:gd name="T12" fmla="*/ 2147483647 w 605"/>
                <a:gd name="T13" fmla="*/ 2147483647 h 278"/>
                <a:gd name="T14" fmla="*/ 2147483647 w 605"/>
                <a:gd name="T15" fmla="*/ 2147483647 h 278"/>
                <a:gd name="T16" fmla="*/ 2147483647 w 605"/>
                <a:gd name="T17" fmla="*/ 2147483647 h 278"/>
                <a:gd name="T18" fmla="*/ 2147483647 w 605"/>
                <a:gd name="T19" fmla="*/ 2147483647 h 278"/>
                <a:gd name="T20" fmla="*/ 0 w 605"/>
                <a:gd name="T21" fmla="*/ 2147483647 h 278"/>
                <a:gd name="T22" fmla="*/ 2147483647 w 605"/>
                <a:gd name="T23" fmla="*/ 2147483647 h 278"/>
                <a:gd name="T24" fmla="*/ 2147483647 w 605"/>
                <a:gd name="T25" fmla="*/ 2147483647 h 278"/>
                <a:gd name="T26" fmla="*/ 2147483647 w 605"/>
                <a:gd name="T27" fmla="*/ 2147483647 h 278"/>
                <a:gd name="T28" fmla="*/ 2147483647 w 605"/>
                <a:gd name="T29" fmla="*/ 2147483647 h 278"/>
                <a:gd name="T30" fmla="*/ 2147483647 w 605"/>
                <a:gd name="T31" fmla="*/ 2147483647 h 278"/>
                <a:gd name="T32" fmla="*/ 2147483647 w 605"/>
                <a:gd name="T33" fmla="*/ 2147483647 h 278"/>
                <a:gd name="T34" fmla="*/ 2147483647 w 605"/>
                <a:gd name="T35" fmla="*/ 2147483647 h 2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5" h="278">
                  <a:moveTo>
                    <a:pt x="605" y="42"/>
                  </a:moveTo>
                  <a:lnTo>
                    <a:pt x="588" y="0"/>
                  </a:lnTo>
                  <a:lnTo>
                    <a:pt x="303" y="114"/>
                  </a:lnTo>
                  <a:lnTo>
                    <a:pt x="303" y="133"/>
                  </a:lnTo>
                  <a:lnTo>
                    <a:pt x="594" y="16"/>
                  </a:lnTo>
                  <a:lnTo>
                    <a:pt x="598" y="26"/>
                  </a:lnTo>
                  <a:lnTo>
                    <a:pt x="303" y="145"/>
                  </a:lnTo>
                  <a:lnTo>
                    <a:pt x="303" y="164"/>
                  </a:lnTo>
                  <a:lnTo>
                    <a:pt x="605" y="42"/>
                  </a:lnTo>
                  <a:close/>
                  <a:moveTo>
                    <a:pt x="303" y="114"/>
                  </a:moveTo>
                  <a:lnTo>
                    <a:pt x="0" y="235"/>
                  </a:lnTo>
                  <a:lnTo>
                    <a:pt x="17" y="278"/>
                  </a:lnTo>
                  <a:lnTo>
                    <a:pt x="303" y="164"/>
                  </a:lnTo>
                  <a:lnTo>
                    <a:pt x="303" y="145"/>
                  </a:lnTo>
                  <a:lnTo>
                    <a:pt x="11" y="262"/>
                  </a:lnTo>
                  <a:lnTo>
                    <a:pt x="6" y="252"/>
                  </a:lnTo>
                  <a:lnTo>
                    <a:pt x="303" y="133"/>
                  </a:lnTo>
                  <a:lnTo>
                    <a:pt x="303" y="114"/>
                  </a:lnTo>
                  <a:close/>
                </a:path>
              </a:pathLst>
            </a:custGeom>
            <a:solidFill>
              <a:srgbClr val="FFFD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2" name="Oval 39"/>
            <p:cNvSpPr>
              <a:spLocks noChangeArrowheads="1"/>
            </p:cNvSpPr>
            <p:nvPr/>
          </p:nvSpPr>
          <p:spPr bwMode="auto">
            <a:xfrm>
              <a:off x="1636712" y="1851025"/>
              <a:ext cx="144462" cy="144463"/>
            </a:xfrm>
            <a:prstGeom prst="ellipse">
              <a:avLst/>
            </a:prstGeom>
            <a:solidFill>
              <a:srgbClr val="FCB200"/>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cs typeface="+mn-ea"/>
                <a:sym typeface="+mn-lt"/>
              </a:endParaRPr>
            </a:p>
          </p:txBody>
        </p:sp>
        <p:sp>
          <p:nvSpPr>
            <p:cNvPr id="23" name="Oval 40"/>
            <p:cNvSpPr>
              <a:spLocks noChangeArrowheads="1"/>
            </p:cNvSpPr>
            <p:nvPr/>
          </p:nvSpPr>
          <p:spPr bwMode="auto">
            <a:xfrm>
              <a:off x="1468437" y="1541462"/>
              <a:ext cx="46037" cy="46038"/>
            </a:xfrm>
            <a:prstGeom prst="ellipse">
              <a:avLst/>
            </a:prstGeom>
            <a:solidFill>
              <a:srgbClr val="FFFDFA"/>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cs typeface="+mn-ea"/>
                <a:sym typeface="+mn-lt"/>
              </a:endParaRPr>
            </a:p>
          </p:txBody>
        </p:sp>
        <p:sp>
          <p:nvSpPr>
            <p:cNvPr id="24" name="Freeform 41"/>
            <p:cNvSpPr/>
            <p:nvPr/>
          </p:nvSpPr>
          <p:spPr bwMode="auto">
            <a:xfrm>
              <a:off x="1430337" y="1533525"/>
              <a:ext cx="492125" cy="523875"/>
            </a:xfrm>
            <a:custGeom>
              <a:avLst/>
              <a:gdLst>
                <a:gd name="T0" fmla="*/ 2147483647 w 397"/>
                <a:gd name="T1" fmla="*/ 2147483647 h 423"/>
                <a:gd name="T2" fmla="*/ 2147483647 w 397"/>
                <a:gd name="T3" fmla="*/ 0 h 423"/>
                <a:gd name="T4" fmla="*/ 2147483647 w 397"/>
                <a:gd name="T5" fmla="*/ 2147483647 h 423"/>
                <a:gd name="T6" fmla="*/ 2147483647 w 397"/>
                <a:gd name="T7" fmla="*/ 2147483647 h 423"/>
                <a:gd name="T8" fmla="*/ 2147483647 w 397"/>
                <a:gd name="T9" fmla="*/ 2147483647 h 423"/>
                <a:gd name="T10" fmla="*/ 2147483647 w 397"/>
                <a:gd name="T11" fmla="*/ 2147483647 h 423"/>
                <a:gd name="T12" fmla="*/ 2147483647 w 397"/>
                <a:gd name="T13" fmla="*/ 2147483647 h 423"/>
                <a:gd name="T14" fmla="*/ 0 w 397"/>
                <a:gd name="T15" fmla="*/ 2147483647 h 423"/>
                <a:gd name="T16" fmla="*/ 2147483647 w 397"/>
                <a:gd name="T17" fmla="*/ 2147483647 h 4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 h="423">
                  <a:moveTo>
                    <a:pt x="50" y="25"/>
                  </a:moveTo>
                  <a:cubicBezTo>
                    <a:pt x="68" y="14"/>
                    <a:pt x="88" y="6"/>
                    <a:pt x="108" y="0"/>
                  </a:cubicBezTo>
                  <a:cubicBezTo>
                    <a:pt x="185" y="94"/>
                    <a:pt x="185" y="94"/>
                    <a:pt x="185" y="94"/>
                  </a:cubicBezTo>
                  <a:cubicBezTo>
                    <a:pt x="262" y="91"/>
                    <a:pt x="345" y="138"/>
                    <a:pt x="397" y="220"/>
                  </a:cubicBezTo>
                  <a:cubicBezTo>
                    <a:pt x="341" y="248"/>
                    <a:pt x="283" y="280"/>
                    <a:pt x="225" y="315"/>
                  </a:cubicBezTo>
                  <a:cubicBezTo>
                    <a:pt x="167" y="350"/>
                    <a:pt x="112" y="387"/>
                    <a:pt x="61" y="423"/>
                  </a:cubicBezTo>
                  <a:cubicBezTo>
                    <a:pt x="12" y="339"/>
                    <a:pt x="10" y="244"/>
                    <a:pt x="48" y="177"/>
                  </a:cubicBezTo>
                  <a:cubicBezTo>
                    <a:pt x="0" y="65"/>
                    <a:pt x="0" y="65"/>
                    <a:pt x="0" y="65"/>
                  </a:cubicBezTo>
                  <a:cubicBezTo>
                    <a:pt x="15" y="50"/>
                    <a:pt x="31" y="36"/>
                    <a:pt x="50" y="25"/>
                  </a:cubicBezTo>
                </a:path>
              </a:pathLst>
            </a:custGeom>
            <a:solidFill>
              <a:srgbClr val="EF4C4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5" name="Freeform 42"/>
            <p:cNvSpPr/>
            <p:nvPr/>
          </p:nvSpPr>
          <p:spPr bwMode="auto">
            <a:xfrm>
              <a:off x="517525" y="2117725"/>
              <a:ext cx="169862" cy="169863"/>
            </a:xfrm>
            <a:custGeom>
              <a:avLst/>
              <a:gdLst>
                <a:gd name="T0" fmla="*/ 2147483647 w 137"/>
                <a:gd name="T1" fmla="*/ 2147483647 h 137"/>
                <a:gd name="T2" fmla="*/ 2147483647 w 137"/>
                <a:gd name="T3" fmla="*/ 2147483647 h 137"/>
                <a:gd name="T4" fmla="*/ 2147483647 w 137"/>
                <a:gd name="T5" fmla="*/ 2147483647 h 137"/>
                <a:gd name="T6" fmla="*/ 2147483647 w 137"/>
                <a:gd name="T7" fmla="*/ 2147483647 h 137"/>
                <a:gd name="T8" fmla="*/ 2147483647 w 137"/>
                <a:gd name="T9" fmla="*/ 2147483647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37">
                  <a:moveTo>
                    <a:pt x="24" y="25"/>
                  </a:moveTo>
                  <a:cubicBezTo>
                    <a:pt x="48" y="1"/>
                    <a:pt x="88" y="0"/>
                    <a:pt x="112" y="24"/>
                  </a:cubicBezTo>
                  <a:cubicBezTo>
                    <a:pt x="137" y="48"/>
                    <a:pt x="137" y="88"/>
                    <a:pt x="113" y="112"/>
                  </a:cubicBezTo>
                  <a:cubicBezTo>
                    <a:pt x="89" y="137"/>
                    <a:pt x="50" y="137"/>
                    <a:pt x="25" y="113"/>
                  </a:cubicBezTo>
                  <a:cubicBezTo>
                    <a:pt x="1" y="89"/>
                    <a:pt x="0" y="50"/>
                    <a:pt x="24" y="25"/>
                  </a:cubicBezTo>
                </a:path>
              </a:pathLst>
            </a:custGeom>
            <a:solidFill>
              <a:srgbClr val="E31D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6" name="Freeform 43"/>
            <p:cNvSpPr/>
            <p:nvPr/>
          </p:nvSpPr>
          <p:spPr bwMode="auto">
            <a:xfrm>
              <a:off x="1479550" y="1631950"/>
              <a:ext cx="179387" cy="120650"/>
            </a:xfrm>
            <a:custGeom>
              <a:avLst/>
              <a:gdLst>
                <a:gd name="T0" fmla="*/ 0 w 145"/>
                <a:gd name="T1" fmla="*/ 2147483647 h 98"/>
                <a:gd name="T2" fmla="*/ 2147483647 w 145"/>
                <a:gd name="T3" fmla="*/ 0 h 98"/>
                <a:gd name="T4" fmla="*/ 2147483647 w 145"/>
                <a:gd name="T5" fmla="*/ 2147483647 h 98"/>
                <a:gd name="T6" fmla="*/ 2147483647 w 145"/>
                <a:gd name="T7" fmla="*/ 2147483647 h 98"/>
                <a:gd name="T8" fmla="*/ 0 w 145"/>
                <a:gd name="T9" fmla="*/ 2147483647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8">
                  <a:moveTo>
                    <a:pt x="0" y="78"/>
                  </a:moveTo>
                  <a:cubicBezTo>
                    <a:pt x="24" y="42"/>
                    <a:pt x="88" y="6"/>
                    <a:pt x="132" y="0"/>
                  </a:cubicBezTo>
                  <a:cubicBezTo>
                    <a:pt x="145" y="15"/>
                    <a:pt x="145" y="15"/>
                    <a:pt x="145" y="15"/>
                  </a:cubicBezTo>
                  <a:cubicBezTo>
                    <a:pt x="102" y="18"/>
                    <a:pt x="25" y="61"/>
                    <a:pt x="8" y="98"/>
                  </a:cubicBezTo>
                  <a:lnTo>
                    <a:pt x="0" y="78"/>
                  </a:lnTo>
                  <a:close/>
                </a:path>
              </a:pathLst>
            </a:custGeom>
            <a:solidFill>
              <a:srgbClr val="FFFD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7" name="Oval 44"/>
            <p:cNvSpPr>
              <a:spLocks noChangeArrowheads="1"/>
            </p:cNvSpPr>
            <p:nvPr/>
          </p:nvSpPr>
          <p:spPr bwMode="auto">
            <a:xfrm>
              <a:off x="546100" y="2146300"/>
              <a:ext cx="112712" cy="112713"/>
            </a:xfrm>
            <a:prstGeom prst="ellipse">
              <a:avLst/>
            </a:pr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cs typeface="+mn-ea"/>
                <a:sym typeface="+mn-lt"/>
              </a:endParaRPr>
            </a:p>
          </p:txBody>
        </p:sp>
        <p:sp>
          <p:nvSpPr>
            <p:cNvPr id="28" name="Freeform 45"/>
            <p:cNvSpPr/>
            <p:nvPr/>
          </p:nvSpPr>
          <p:spPr bwMode="auto">
            <a:xfrm>
              <a:off x="236537" y="3040062"/>
              <a:ext cx="366712" cy="182563"/>
            </a:xfrm>
            <a:custGeom>
              <a:avLst/>
              <a:gdLst>
                <a:gd name="T0" fmla="*/ 2147483647 w 296"/>
                <a:gd name="T1" fmla="*/ 0 h 148"/>
                <a:gd name="T2" fmla="*/ 2147483647 w 296"/>
                <a:gd name="T3" fmla="*/ 2147483647 h 148"/>
                <a:gd name="T4" fmla="*/ 2147483647 w 296"/>
                <a:gd name="T5" fmla="*/ 2147483647 h 148"/>
                <a:gd name="T6" fmla="*/ 0 w 296"/>
                <a:gd name="T7" fmla="*/ 2147483647 h 148"/>
                <a:gd name="T8" fmla="*/ 0 w 296"/>
                <a:gd name="T9" fmla="*/ 2147483647 h 148"/>
                <a:gd name="T10" fmla="*/ 2147483647 w 296"/>
                <a:gd name="T11" fmla="*/ 0 h 1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 h="148">
                  <a:moveTo>
                    <a:pt x="148" y="0"/>
                  </a:moveTo>
                  <a:cubicBezTo>
                    <a:pt x="230" y="0"/>
                    <a:pt x="296" y="66"/>
                    <a:pt x="296" y="148"/>
                  </a:cubicBezTo>
                  <a:cubicBezTo>
                    <a:pt x="296" y="148"/>
                    <a:pt x="296" y="148"/>
                    <a:pt x="296" y="148"/>
                  </a:cubicBezTo>
                  <a:cubicBezTo>
                    <a:pt x="0" y="148"/>
                    <a:pt x="0" y="148"/>
                    <a:pt x="0" y="148"/>
                  </a:cubicBezTo>
                  <a:cubicBezTo>
                    <a:pt x="0" y="148"/>
                    <a:pt x="0" y="148"/>
                    <a:pt x="0" y="148"/>
                  </a:cubicBezTo>
                  <a:cubicBezTo>
                    <a:pt x="0" y="66"/>
                    <a:pt x="67" y="0"/>
                    <a:pt x="148" y="0"/>
                  </a:cubicBezTo>
                </a:path>
              </a:pathLst>
            </a:custGeom>
            <a:solidFill>
              <a:srgbClr val="EF4C4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9" name="Freeform 47"/>
            <p:cNvSpPr/>
            <p:nvPr/>
          </p:nvSpPr>
          <p:spPr bwMode="auto">
            <a:xfrm>
              <a:off x="2459037" y="2662237"/>
              <a:ext cx="30162" cy="28575"/>
            </a:xfrm>
            <a:custGeom>
              <a:avLst/>
              <a:gdLst>
                <a:gd name="T0" fmla="*/ 2147483647 w 24"/>
                <a:gd name="T1" fmla="*/ 2147483647 h 23"/>
                <a:gd name="T2" fmla="*/ 2147483647 w 24"/>
                <a:gd name="T3" fmla="*/ 2147483647 h 23"/>
                <a:gd name="T4" fmla="*/ 2147483647 w 24"/>
                <a:gd name="T5" fmla="*/ 2147483647 h 23"/>
                <a:gd name="T6" fmla="*/ 2147483647 w 24"/>
                <a:gd name="T7" fmla="*/ 2147483647 h 23"/>
                <a:gd name="T8" fmla="*/ 0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3">
                  <a:moveTo>
                    <a:pt x="24" y="14"/>
                  </a:moveTo>
                  <a:cubicBezTo>
                    <a:pt x="23" y="17"/>
                    <a:pt x="22" y="20"/>
                    <a:pt x="19" y="21"/>
                  </a:cubicBezTo>
                  <a:cubicBezTo>
                    <a:pt x="16" y="23"/>
                    <a:pt x="14" y="23"/>
                    <a:pt x="11" y="22"/>
                  </a:cubicBezTo>
                  <a:cubicBezTo>
                    <a:pt x="8" y="22"/>
                    <a:pt x="5" y="20"/>
                    <a:pt x="3" y="18"/>
                  </a:cubicBezTo>
                  <a:cubicBezTo>
                    <a:pt x="1" y="16"/>
                    <a:pt x="0" y="13"/>
                    <a:pt x="0" y="10"/>
                  </a:cubicBezTo>
                  <a:cubicBezTo>
                    <a:pt x="0" y="6"/>
                    <a:pt x="2" y="4"/>
                    <a:pt x="4" y="2"/>
                  </a:cubicBezTo>
                  <a:cubicBezTo>
                    <a:pt x="7" y="1"/>
                    <a:pt x="9" y="0"/>
                    <a:pt x="13" y="1"/>
                  </a:cubicBezTo>
                  <a:cubicBezTo>
                    <a:pt x="16" y="1"/>
                    <a:pt x="19" y="3"/>
                    <a:pt x="21" y="5"/>
                  </a:cubicBezTo>
                  <a:cubicBezTo>
                    <a:pt x="23" y="8"/>
                    <a:pt x="24" y="11"/>
                    <a:pt x="24" y="14"/>
                  </a:cubicBezTo>
                </a:path>
              </a:pathLst>
            </a:custGeom>
            <a:solidFill>
              <a:srgbClr val="6AD9C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0" name="Freeform 48"/>
            <p:cNvSpPr/>
            <p:nvPr/>
          </p:nvSpPr>
          <p:spPr bwMode="auto">
            <a:xfrm>
              <a:off x="2505075" y="2662237"/>
              <a:ext cx="30162" cy="28575"/>
            </a:xfrm>
            <a:custGeom>
              <a:avLst/>
              <a:gdLst>
                <a:gd name="T0" fmla="*/ 2147483647 w 24"/>
                <a:gd name="T1" fmla="*/ 2147483647 h 23"/>
                <a:gd name="T2" fmla="*/ 2147483647 w 24"/>
                <a:gd name="T3" fmla="*/ 2147483647 h 23"/>
                <a:gd name="T4" fmla="*/ 2147483647 w 24"/>
                <a:gd name="T5" fmla="*/ 2147483647 h 23"/>
                <a:gd name="T6" fmla="*/ 2147483647 w 24"/>
                <a:gd name="T7" fmla="*/ 2147483647 h 23"/>
                <a:gd name="T8" fmla="*/ 0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3">
                  <a:moveTo>
                    <a:pt x="24" y="14"/>
                  </a:moveTo>
                  <a:cubicBezTo>
                    <a:pt x="24" y="17"/>
                    <a:pt x="22" y="20"/>
                    <a:pt x="19" y="21"/>
                  </a:cubicBezTo>
                  <a:cubicBezTo>
                    <a:pt x="17" y="23"/>
                    <a:pt x="14" y="23"/>
                    <a:pt x="11" y="22"/>
                  </a:cubicBezTo>
                  <a:cubicBezTo>
                    <a:pt x="8" y="22"/>
                    <a:pt x="6" y="20"/>
                    <a:pt x="3" y="18"/>
                  </a:cubicBezTo>
                  <a:cubicBezTo>
                    <a:pt x="1" y="16"/>
                    <a:pt x="0" y="13"/>
                    <a:pt x="0" y="10"/>
                  </a:cubicBezTo>
                  <a:cubicBezTo>
                    <a:pt x="0" y="6"/>
                    <a:pt x="2" y="4"/>
                    <a:pt x="4" y="2"/>
                  </a:cubicBezTo>
                  <a:cubicBezTo>
                    <a:pt x="7" y="1"/>
                    <a:pt x="10" y="0"/>
                    <a:pt x="13" y="1"/>
                  </a:cubicBezTo>
                  <a:cubicBezTo>
                    <a:pt x="16" y="1"/>
                    <a:pt x="19" y="3"/>
                    <a:pt x="21" y="5"/>
                  </a:cubicBezTo>
                  <a:cubicBezTo>
                    <a:pt x="23" y="8"/>
                    <a:pt x="24" y="11"/>
                    <a:pt x="24" y="14"/>
                  </a:cubicBezTo>
                </a:path>
              </a:pathLst>
            </a:custGeom>
            <a:solidFill>
              <a:srgbClr val="C1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1" name="Freeform 49"/>
            <p:cNvSpPr/>
            <p:nvPr/>
          </p:nvSpPr>
          <p:spPr bwMode="auto">
            <a:xfrm>
              <a:off x="2551112" y="2662237"/>
              <a:ext cx="30162" cy="28575"/>
            </a:xfrm>
            <a:custGeom>
              <a:avLst/>
              <a:gdLst>
                <a:gd name="T0" fmla="*/ 2147483647 w 24"/>
                <a:gd name="T1" fmla="*/ 2147483647 h 23"/>
                <a:gd name="T2" fmla="*/ 2147483647 w 24"/>
                <a:gd name="T3" fmla="*/ 2147483647 h 23"/>
                <a:gd name="T4" fmla="*/ 2147483647 w 24"/>
                <a:gd name="T5" fmla="*/ 2147483647 h 23"/>
                <a:gd name="T6" fmla="*/ 2147483647 w 24"/>
                <a:gd name="T7" fmla="*/ 2147483647 h 23"/>
                <a:gd name="T8" fmla="*/ 0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3">
                  <a:moveTo>
                    <a:pt x="24" y="14"/>
                  </a:moveTo>
                  <a:cubicBezTo>
                    <a:pt x="24" y="17"/>
                    <a:pt x="22" y="20"/>
                    <a:pt x="20" y="21"/>
                  </a:cubicBezTo>
                  <a:cubicBezTo>
                    <a:pt x="17" y="23"/>
                    <a:pt x="14" y="23"/>
                    <a:pt x="11" y="22"/>
                  </a:cubicBezTo>
                  <a:cubicBezTo>
                    <a:pt x="8" y="22"/>
                    <a:pt x="6" y="20"/>
                    <a:pt x="3" y="18"/>
                  </a:cubicBezTo>
                  <a:cubicBezTo>
                    <a:pt x="1" y="16"/>
                    <a:pt x="0" y="13"/>
                    <a:pt x="0" y="10"/>
                  </a:cubicBezTo>
                  <a:cubicBezTo>
                    <a:pt x="1" y="6"/>
                    <a:pt x="2" y="4"/>
                    <a:pt x="5" y="2"/>
                  </a:cubicBezTo>
                  <a:cubicBezTo>
                    <a:pt x="7" y="1"/>
                    <a:pt x="10" y="0"/>
                    <a:pt x="13" y="1"/>
                  </a:cubicBezTo>
                  <a:cubicBezTo>
                    <a:pt x="16" y="1"/>
                    <a:pt x="19" y="3"/>
                    <a:pt x="21" y="5"/>
                  </a:cubicBezTo>
                  <a:cubicBezTo>
                    <a:pt x="24" y="8"/>
                    <a:pt x="24" y="11"/>
                    <a:pt x="24" y="14"/>
                  </a:cubicBezTo>
                </a:path>
              </a:pathLst>
            </a:custGeom>
            <a:solidFill>
              <a:srgbClr val="F9A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2" name="Freeform 64"/>
            <p:cNvSpPr/>
            <p:nvPr/>
          </p:nvSpPr>
          <p:spPr bwMode="auto">
            <a:xfrm>
              <a:off x="0" y="1012825"/>
              <a:ext cx="1563687" cy="266700"/>
            </a:xfrm>
            <a:custGeom>
              <a:avLst/>
              <a:gdLst>
                <a:gd name="T0" fmla="*/ 2147483647 w 985"/>
                <a:gd name="T1" fmla="*/ 0 h 168"/>
                <a:gd name="T2" fmla="*/ 2147483647 w 985"/>
                <a:gd name="T3" fmla="*/ 2147483647 h 168"/>
                <a:gd name="T4" fmla="*/ 2147483647 w 985"/>
                <a:gd name="T5" fmla="*/ 2147483647 h 168"/>
                <a:gd name="T6" fmla="*/ 0 w 985"/>
                <a:gd name="T7" fmla="*/ 2147483647 h 168"/>
                <a:gd name="T8" fmla="*/ 0 w 985"/>
                <a:gd name="T9" fmla="*/ 0 h 168"/>
                <a:gd name="T10" fmla="*/ 2147483647 w 985"/>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5" h="168">
                  <a:moveTo>
                    <a:pt x="830" y="0"/>
                  </a:moveTo>
                  <a:lnTo>
                    <a:pt x="985" y="116"/>
                  </a:lnTo>
                  <a:lnTo>
                    <a:pt x="985" y="168"/>
                  </a:lnTo>
                  <a:lnTo>
                    <a:pt x="0" y="168"/>
                  </a:lnTo>
                  <a:lnTo>
                    <a:pt x="0" y="0"/>
                  </a:lnTo>
                  <a:lnTo>
                    <a:pt x="830" y="0"/>
                  </a:ln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3" name="Rectangle 65"/>
            <p:cNvSpPr>
              <a:spLocks noChangeArrowheads="1"/>
            </p:cNvSpPr>
            <p:nvPr/>
          </p:nvSpPr>
          <p:spPr bwMode="auto">
            <a:xfrm>
              <a:off x="0" y="1012825"/>
              <a:ext cx="1317625" cy="82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34" name="Rectangle 66"/>
            <p:cNvSpPr>
              <a:spLocks noChangeArrowheads="1"/>
            </p:cNvSpPr>
            <p:nvPr/>
          </p:nvSpPr>
          <p:spPr bwMode="auto">
            <a:xfrm>
              <a:off x="639762" y="479425"/>
              <a:ext cx="122237" cy="533400"/>
            </a:xfrm>
            <a:prstGeom prst="rect">
              <a:avLst/>
            </a:prstGeom>
            <a:solidFill>
              <a:srgbClr val="EF4C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35" name="Rectangle 67"/>
            <p:cNvSpPr>
              <a:spLocks noChangeArrowheads="1"/>
            </p:cNvSpPr>
            <p:nvPr/>
          </p:nvSpPr>
          <p:spPr bwMode="auto">
            <a:xfrm>
              <a:off x="661987" y="523875"/>
              <a:ext cx="76200" cy="101600"/>
            </a:xfrm>
            <a:prstGeom prst="rect">
              <a:avLst/>
            </a:prstGeom>
            <a:solidFill>
              <a:srgbClr val="FFD4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36" name="Rectangle 68"/>
            <p:cNvSpPr>
              <a:spLocks noChangeArrowheads="1"/>
            </p:cNvSpPr>
            <p:nvPr/>
          </p:nvSpPr>
          <p:spPr bwMode="auto">
            <a:xfrm>
              <a:off x="661987" y="657225"/>
              <a:ext cx="28575" cy="322263"/>
            </a:xfrm>
            <a:prstGeom prst="rect">
              <a:avLst/>
            </a:prstGeom>
            <a:solidFill>
              <a:srgbClr val="FFD4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37" name="Rectangle 69"/>
            <p:cNvSpPr>
              <a:spLocks noChangeArrowheads="1"/>
            </p:cNvSpPr>
            <p:nvPr/>
          </p:nvSpPr>
          <p:spPr bwMode="auto">
            <a:xfrm>
              <a:off x="708025" y="657225"/>
              <a:ext cx="30162" cy="322263"/>
            </a:xfrm>
            <a:prstGeom prst="rect">
              <a:avLst/>
            </a:prstGeom>
            <a:solidFill>
              <a:srgbClr val="FFD4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38" name="Rectangle 70"/>
            <p:cNvSpPr>
              <a:spLocks noChangeArrowheads="1"/>
            </p:cNvSpPr>
            <p:nvPr/>
          </p:nvSpPr>
          <p:spPr bwMode="auto">
            <a:xfrm>
              <a:off x="762000" y="561975"/>
              <a:ext cx="93662" cy="450850"/>
            </a:xfrm>
            <a:prstGeom prst="rect">
              <a:avLst/>
            </a:prstGeom>
            <a:solidFill>
              <a:srgbClr val="4679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39" name="Freeform 71"/>
            <p:cNvSpPr/>
            <p:nvPr/>
          </p:nvSpPr>
          <p:spPr bwMode="auto">
            <a:xfrm>
              <a:off x="790575" y="611187"/>
              <a:ext cx="38100" cy="149225"/>
            </a:xfrm>
            <a:custGeom>
              <a:avLst/>
              <a:gdLst>
                <a:gd name="T0" fmla="*/ 0 w 24"/>
                <a:gd name="T1" fmla="*/ 2147483647 h 94"/>
                <a:gd name="T2" fmla="*/ 2147483647 w 24"/>
                <a:gd name="T3" fmla="*/ 2147483647 h 94"/>
                <a:gd name="T4" fmla="*/ 2147483647 w 24"/>
                <a:gd name="T5" fmla="*/ 0 h 94"/>
                <a:gd name="T6" fmla="*/ 0 w 24"/>
                <a:gd name="T7" fmla="*/ 0 h 94"/>
                <a:gd name="T8" fmla="*/ 0 w 24"/>
                <a:gd name="T9" fmla="*/ 2147483647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94">
                  <a:moveTo>
                    <a:pt x="0" y="94"/>
                  </a:moveTo>
                  <a:lnTo>
                    <a:pt x="24" y="94"/>
                  </a:lnTo>
                  <a:lnTo>
                    <a:pt x="23" y="0"/>
                  </a:lnTo>
                  <a:lnTo>
                    <a:pt x="0" y="0"/>
                  </a:lnTo>
                  <a:lnTo>
                    <a:pt x="0" y="94"/>
                  </a:lnTo>
                  <a:close/>
                </a:path>
              </a:pathLst>
            </a:custGeom>
            <a:solidFill>
              <a:srgbClr val="FFFD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0" name="Rectangle 72"/>
            <p:cNvSpPr>
              <a:spLocks noChangeArrowheads="1"/>
            </p:cNvSpPr>
            <p:nvPr/>
          </p:nvSpPr>
          <p:spPr bwMode="auto">
            <a:xfrm>
              <a:off x="482600" y="561975"/>
              <a:ext cx="95250" cy="450850"/>
            </a:xfrm>
            <a:prstGeom prst="rect">
              <a:avLst/>
            </a:prstGeom>
            <a:solidFill>
              <a:srgbClr val="FFD4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41" name="Rectangle 73"/>
            <p:cNvSpPr>
              <a:spLocks noChangeArrowheads="1"/>
            </p:cNvSpPr>
            <p:nvPr/>
          </p:nvSpPr>
          <p:spPr bwMode="auto">
            <a:xfrm>
              <a:off x="482600" y="561975"/>
              <a:ext cx="95250" cy="41275"/>
            </a:xfrm>
            <a:prstGeom prst="rect">
              <a:avLst/>
            </a:prstGeom>
            <a:solidFill>
              <a:srgbClr val="4679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42" name="Rectangle 74"/>
            <p:cNvSpPr>
              <a:spLocks noChangeArrowheads="1"/>
            </p:cNvSpPr>
            <p:nvPr/>
          </p:nvSpPr>
          <p:spPr bwMode="auto">
            <a:xfrm>
              <a:off x="515937" y="622300"/>
              <a:ext cx="26987" cy="361950"/>
            </a:xfrm>
            <a:prstGeom prst="rect">
              <a:avLst/>
            </a:prstGeom>
            <a:solidFill>
              <a:srgbClr val="EF4C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43" name="Rectangle 75"/>
            <p:cNvSpPr>
              <a:spLocks noChangeArrowheads="1"/>
            </p:cNvSpPr>
            <p:nvPr/>
          </p:nvSpPr>
          <p:spPr bwMode="auto">
            <a:xfrm>
              <a:off x="577850" y="314325"/>
              <a:ext cx="61912" cy="698500"/>
            </a:xfrm>
            <a:prstGeom prst="rect">
              <a:avLst/>
            </a:prstGeom>
            <a:solidFill>
              <a:srgbClr val="4679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44" name="Rectangle 76"/>
            <p:cNvSpPr>
              <a:spLocks noChangeArrowheads="1"/>
            </p:cNvSpPr>
            <p:nvPr/>
          </p:nvSpPr>
          <p:spPr bwMode="auto">
            <a:xfrm>
              <a:off x="592137" y="336550"/>
              <a:ext cx="31750" cy="58738"/>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45" name="Rectangle 77"/>
            <p:cNvSpPr>
              <a:spLocks noChangeArrowheads="1"/>
            </p:cNvSpPr>
            <p:nvPr/>
          </p:nvSpPr>
          <p:spPr bwMode="auto">
            <a:xfrm>
              <a:off x="592137" y="414337"/>
              <a:ext cx="31750" cy="57150"/>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46" name="Rectangle 78"/>
            <p:cNvSpPr>
              <a:spLocks noChangeArrowheads="1"/>
            </p:cNvSpPr>
            <p:nvPr/>
          </p:nvSpPr>
          <p:spPr bwMode="auto">
            <a:xfrm>
              <a:off x="592137" y="490537"/>
              <a:ext cx="31750" cy="58738"/>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47" name="Rectangle 79"/>
            <p:cNvSpPr>
              <a:spLocks noChangeArrowheads="1"/>
            </p:cNvSpPr>
            <p:nvPr/>
          </p:nvSpPr>
          <p:spPr bwMode="auto">
            <a:xfrm>
              <a:off x="334962" y="439737"/>
              <a:ext cx="147637" cy="57308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48" name="Rectangle 80"/>
            <p:cNvSpPr>
              <a:spLocks noChangeArrowheads="1"/>
            </p:cNvSpPr>
            <p:nvPr/>
          </p:nvSpPr>
          <p:spPr bwMode="auto">
            <a:xfrm>
              <a:off x="385762" y="820737"/>
              <a:ext cx="46037" cy="147638"/>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49" name="Rectangle 81"/>
            <p:cNvSpPr>
              <a:spLocks noChangeArrowheads="1"/>
            </p:cNvSpPr>
            <p:nvPr/>
          </p:nvSpPr>
          <p:spPr bwMode="auto">
            <a:xfrm>
              <a:off x="385762" y="652462"/>
              <a:ext cx="46037" cy="147638"/>
            </a:xfrm>
            <a:prstGeom prst="rect">
              <a:avLst/>
            </a:prstGeom>
            <a:solidFill>
              <a:srgbClr val="FFD4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50" name="Rectangle 82"/>
            <p:cNvSpPr>
              <a:spLocks noChangeArrowheads="1"/>
            </p:cNvSpPr>
            <p:nvPr/>
          </p:nvSpPr>
          <p:spPr bwMode="auto">
            <a:xfrm>
              <a:off x="385762" y="482600"/>
              <a:ext cx="46037" cy="147638"/>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51" name="Oval 83"/>
            <p:cNvSpPr>
              <a:spLocks noChangeArrowheads="1"/>
            </p:cNvSpPr>
            <p:nvPr/>
          </p:nvSpPr>
          <p:spPr bwMode="auto">
            <a:xfrm>
              <a:off x="855662" y="762000"/>
              <a:ext cx="250825" cy="250825"/>
            </a:xfrm>
            <a:prstGeom prst="ellipse">
              <a:avLst/>
            </a:prstGeom>
            <a:solidFill>
              <a:srgbClr val="EF4C4D"/>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cs typeface="+mn-ea"/>
                <a:sym typeface="+mn-lt"/>
              </a:endParaRPr>
            </a:p>
          </p:txBody>
        </p:sp>
        <p:sp>
          <p:nvSpPr>
            <p:cNvPr id="52" name="Oval 84"/>
            <p:cNvSpPr>
              <a:spLocks noChangeArrowheads="1"/>
            </p:cNvSpPr>
            <p:nvPr/>
          </p:nvSpPr>
          <p:spPr bwMode="auto">
            <a:xfrm>
              <a:off x="881062" y="787400"/>
              <a:ext cx="198437" cy="1984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cs typeface="+mn-ea"/>
                <a:sym typeface="+mn-lt"/>
              </a:endParaRPr>
            </a:p>
          </p:txBody>
        </p:sp>
        <p:sp>
          <p:nvSpPr>
            <p:cNvPr id="53" name="Freeform 85"/>
            <p:cNvSpPr>
              <a:spLocks noEditPoints="1"/>
            </p:cNvSpPr>
            <p:nvPr/>
          </p:nvSpPr>
          <p:spPr bwMode="auto">
            <a:xfrm>
              <a:off x="927100" y="835025"/>
              <a:ext cx="98425" cy="52388"/>
            </a:xfrm>
            <a:custGeom>
              <a:avLst/>
              <a:gdLst>
                <a:gd name="T0" fmla="*/ 2147483647 w 62"/>
                <a:gd name="T1" fmla="*/ 2147483647 h 33"/>
                <a:gd name="T2" fmla="*/ 0 w 62"/>
                <a:gd name="T3" fmla="*/ 0 h 33"/>
                <a:gd name="T4" fmla="*/ 2147483647 w 62"/>
                <a:gd name="T5" fmla="*/ 2147483647 h 33"/>
                <a:gd name="T6" fmla="*/ 2147483647 w 62"/>
                <a:gd name="T7" fmla="*/ 2147483647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33">
                  <a:moveTo>
                    <a:pt x="34" y="33"/>
                  </a:moveTo>
                  <a:lnTo>
                    <a:pt x="0" y="0"/>
                  </a:lnTo>
                  <a:moveTo>
                    <a:pt x="34" y="33"/>
                  </a:moveTo>
                  <a:lnTo>
                    <a:pt x="62" y="18"/>
                  </a:lnTo>
                </a:path>
              </a:pathLst>
            </a:custGeom>
            <a:noFill/>
            <a:ln w="19050" cap="rnd" cmpd="sng">
              <a:solidFill>
                <a:srgbClr val="E31D1D"/>
              </a:solidFill>
              <a:round/>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sp>
          <p:nvSpPr>
            <p:cNvPr id="54" name="Freeform 86"/>
            <p:cNvSpPr>
              <a:spLocks noEditPoints="1"/>
            </p:cNvSpPr>
            <p:nvPr/>
          </p:nvSpPr>
          <p:spPr bwMode="auto">
            <a:xfrm>
              <a:off x="3435350" y="2971800"/>
              <a:ext cx="107950" cy="150813"/>
            </a:xfrm>
            <a:custGeom>
              <a:avLst/>
              <a:gdLst>
                <a:gd name="T0" fmla="*/ 2147483647 w 87"/>
                <a:gd name="T1" fmla="*/ 0 h 121"/>
                <a:gd name="T2" fmla="*/ 2147483647 w 87"/>
                <a:gd name="T3" fmla="*/ 2147483647 h 121"/>
                <a:gd name="T4" fmla="*/ 2147483647 w 87"/>
                <a:gd name="T5" fmla="*/ 2147483647 h 121"/>
                <a:gd name="T6" fmla="*/ 2147483647 w 87"/>
                <a:gd name="T7" fmla="*/ 2147483647 h 121"/>
                <a:gd name="T8" fmla="*/ 2147483647 w 87"/>
                <a:gd name="T9" fmla="*/ 2147483647 h 121"/>
                <a:gd name="T10" fmla="*/ 2147483647 w 87"/>
                <a:gd name="T11" fmla="*/ 2147483647 h 121"/>
                <a:gd name="T12" fmla="*/ 2147483647 w 87"/>
                <a:gd name="T13" fmla="*/ 0 h 121"/>
                <a:gd name="T14" fmla="*/ 2147483647 w 87"/>
                <a:gd name="T15" fmla="*/ 2147483647 h 121"/>
                <a:gd name="T16" fmla="*/ 0 w 87"/>
                <a:gd name="T17" fmla="*/ 2147483647 h 121"/>
                <a:gd name="T18" fmla="*/ 2147483647 w 87"/>
                <a:gd name="T19" fmla="*/ 0 h 121"/>
                <a:gd name="T20" fmla="*/ 2147483647 w 87"/>
                <a:gd name="T21" fmla="*/ 2147483647 h 121"/>
                <a:gd name="T22" fmla="*/ 2147483647 w 87"/>
                <a:gd name="T23" fmla="*/ 2147483647 h 121"/>
                <a:gd name="T24" fmla="*/ 2147483647 w 87"/>
                <a:gd name="T25" fmla="*/ 2147483647 h 121"/>
                <a:gd name="T26" fmla="*/ 2147483647 w 87"/>
                <a:gd name="T27" fmla="*/ 2147483647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21">
                  <a:moveTo>
                    <a:pt x="43" y="0"/>
                  </a:moveTo>
                  <a:cubicBezTo>
                    <a:pt x="67" y="0"/>
                    <a:pt x="87" y="27"/>
                    <a:pt x="87" y="60"/>
                  </a:cubicBezTo>
                  <a:cubicBezTo>
                    <a:pt x="87" y="94"/>
                    <a:pt x="67" y="121"/>
                    <a:pt x="43" y="121"/>
                  </a:cubicBezTo>
                  <a:cubicBezTo>
                    <a:pt x="43" y="101"/>
                    <a:pt x="43" y="101"/>
                    <a:pt x="43" y="101"/>
                  </a:cubicBezTo>
                  <a:cubicBezTo>
                    <a:pt x="58" y="101"/>
                    <a:pt x="70" y="83"/>
                    <a:pt x="70" y="60"/>
                  </a:cubicBezTo>
                  <a:cubicBezTo>
                    <a:pt x="70" y="38"/>
                    <a:pt x="58" y="20"/>
                    <a:pt x="43" y="20"/>
                  </a:cubicBezTo>
                  <a:lnTo>
                    <a:pt x="43" y="0"/>
                  </a:lnTo>
                  <a:close/>
                  <a:moveTo>
                    <a:pt x="43" y="121"/>
                  </a:moveTo>
                  <a:cubicBezTo>
                    <a:pt x="20" y="121"/>
                    <a:pt x="0" y="94"/>
                    <a:pt x="0" y="60"/>
                  </a:cubicBezTo>
                  <a:cubicBezTo>
                    <a:pt x="0" y="27"/>
                    <a:pt x="20" y="0"/>
                    <a:pt x="43" y="0"/>
                  </a:cubicBezTo>
                  <a:cubicBezTo>
                    <a:pt x="43" y="20"/>
                    <a:pt x="43" y="20"/>
                    <a:pt x="43" y="20"/>
                  </a:cubicBezTo>
                  <a:cubicBezTo>
                    <a:pt x="29" y="20"/>
                    <a:pt x="17" y="38"/>
                    <a:pt x="17" y="60"/>
                  </a:cubicBezTo>
                  <a:cubicBezTo>
                    <a:pt x="17" y="83"/>
                    <a:pt x="29" y="101"/>
                    <a:pt x="43" y="101"/>
                  </a:cubicBezTo>
                  <a:lnTo>
                    <a:pt x="43" y="121"/>
                  </a:lnTo>
                  <a:close/>
                </a:path>
              </a:pathLst>
            </a:custGeom>
            <a:solidFill>
              <a:srgbClr val="EF4C4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5" name="Freeform 87"/>
            <p:cNvSpPr/>
            <p:nvPr/>
          </p:nvSpPr>
          <p:spPr bwMode="auto">
            <a:xfrm>
              <a:off x="3435350" y="3049587"/>
              <a:ext cx="107950" cy="73025"/>
            </a:xfrm>
            <a:custGeom>
              <a:avLst/>
              <a:gdLst>
                <a:gd name="T0" fmla="*/ 2147483647 w 87"/>
                <a:gd name="T1" fmla="*/ 0 h 59"/>
                <a:gd name="T2" fmla="*/ 2147483647 w 87"/>
                <a:gd name="T3" fmla="*/ 2147483647 h 59"/>
                <a:gd name="T4" fmla="*/ 0 w 87"/>
                <a:gd name="T5" fmla="*/ 0 h 59"/>
                <a:gd name="T6" fmla="*/ 2147483647 w 87"/>
                <a:gd name="T7" fmla="*/ 0 h 59"/>
                <a:gd name="T8" fmla="*/ 2147483647 w 87"/>
                <a:gd name="T9" fmla="*/ 2147483647 h 59"/>
                <a:gd name="T10" fmla="*/ 2147483647 w 87"/>
                <a:gd name="T11" fmla="*/ 0 h 59"/>
                <a:gd name="T12" fmla="*/ 2147483647 w 87"/>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59">
                  <a:moveTo>
                    <a:pt x="87" y="0"/>
                  </a:moveTo>
                  <a:cubicBezTo>
                    <a:pt x="86" y="32"/>
                    <a:pt x="67" y="59"/>
                    <a:pt x="43" y="59"/>
                  </a:cubicBezTo>
                  <a:cubicBezTo>
                    <a:pt x="20" y="59"/>
                    <a:pt x="1" y="32"/>
                    <a:pt x="0" y="0"/>
                  </a:cubicBezTo>
                  <a:cubicBezTo>
                    <a:pt x="17" y="0"/>
                    <a:pt x="17" y="0"/>
                    <a:pt x="17" y="0"/>
                  </a:cubicBezTo>
                  <a:cubicBezTo>
                    <a:pt x="18" y="21"/>
                    <a:pt x="29" y="39"/>
                    <a:pt x="43" y="39"/>
                  </a:cubicBezTo>
                  <a:cubicBezTo>
                    <a:pt x="58" y="39"/>
                    <a:pt x="69" y="21"/>
                    <a:pt x="70" y="0"/>
                  </a:cubicBezTo>
                  <a:lnTo>
                    <a:pt x="87" y="0"/>
                  </a:lnTo>
                  <a:close/>
                </a:path>
              </a:pathLst>
            </a:custGeom>
            <a:solidFill>
              <a:srgbClr val="FFD4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6" name="Freeform 88"/>
            <p:cNvSpPr/>
            <p:nvPr/>
          </p:nvSpPr>
          <p:spPr bwMode="auto">
            <a:xfrm>
              <a:off x="3252787" y="2936875"/>
              <a:ext cx="234950" cy="284163"/>
            </a:xfrm>
            <a:custGeom>
              <a:avLst/>
              <a:gdLst>
                <a:gd name="T0" fmla="*/ 2147483647 w 190"/>
                <a:gd name="T1" fmla="*/ 0 h 230"/>
                <a:gd name="T2" fmla="*/ 2147483647 w 190"/>
                <a:gd name="T3" fmla="*/ 0 h 230"/>
                <a:gd name="T4" fmla="*/ 2147483647 w 190"/>
                <a:gd name="T5" fmla="*/ 2147483647 h 230"/>
                <a:gd name="T6" fmla="*/ 2147483647 w 190"/>
                <a:gd name="T7" fmla="*/ 2147483647 h 230"/>
                <a:gd name="T8" fmla="*/ 2147483647 w 190"/>
                <a:gd name="T9" fmla="*/ 2147483647 h 230"/>
                <a:gd name="T10" fmla="*/ 2147483647 w 190"/>
                <a:gd name="T11" fmla="*/ 2147483647 h 230"/>
                <a:gd name="T12" fmla="*/ 0 w 190"/>
                <a:gd name="T13" fmla="*/ 2147483647 h 230"/>
                <a:gd name="T14" fmla="*/ 0 w 190"/>
                <a:gd name="T15" fmla="*/ 2147483647 h 230"/>
                <a:gd name="T16" fmla="*/ 2147483647 w 190"/>
                <a:gd name="T17" fmla="*/ 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0" h="230">
                  <a:moveTo>
                    <a:pt x="22" y="0"/>
                  </a:moveTo>
                  <a:cubicBezTo>
                    <a:pt x="169" y="0"/>
                    <a:pt x="169" y="0"/>
                    <a:pt x="169" y="0"/>
                  </a:cubicBezTo>
                  <a:cubicBezTo>
                    <a:pt x="181" y="0"/>
                    <a:pt x="190" y="9"/>
                    <a:pt x="190" y="21"/>
                  </a:cubicBezTo>
                  <a:cubicBezTo>
                    <a:pt x="190" y="209"/>
                    <a:pt x="190" y="209"/>
                    <a:pt x="190" y="209"/>
                  </a:cubicBezTo>
                  <a:cubicBezTo>
                    <a:pt x="190" y="221"/>
                    <a:pt x="181" y="230"/>
                    <a:pt x="169" y="230"/>
                  </a:cubicBezTo>
                  <a:cubicBezTo>
                    <a:pt x="22" y="230"/>
                    <a:pt x="22" y="230"/>
                    <a:pt x="22" y="230"/>
                  </a:cubicBezTo>
                  <a:cubicBezTo>
                    <a:pt x="10" y="230"/>
                    <a:pt x="0" y="221"/>
                    <a:pt x="0" y="209"/>
                  </a:cubicBezTo>
                  <a:cubicBezTo>
                    <a:pt x="0" y="21"/>
                    <a:pt x="0" y="21"/>
                    <a:pt x="0" y="21"/>
                  </a:cubicBezTo>
                  <a:cubicBezTo>
                    <a:pt x="0" y="9"/>
                    <a:pt x="10" y="0"/>
                    <a:pt x="22" y="0"/>
                  </a:cubicBezTo>
                </a:path>
              </a:pathLst>
            </a:custGeom>
            <a:solidFill>
              <a:srgbClr val="EF4C4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7" name="Freeform 89"/>
            <p:cNvSpPr/>
            <p:nvPr/>
          </p:nvSpPr>
          <p:spPr bwMode="auto">
            <a:xfrm>
              <a:off x="3240087" y="2497137"/>
              <a:ext cx="211137" cy="388938"/>
            </a:xfrm>
            <a:custGeom>
              <a:avLst/>
              <a:gdLst>
                <a:gd name="T0" fmla="*/ 2147483647 w 171"/>
                <a:gd name="T1" fmla="*/ 2147483647 h 314"/>
                <a:gd name="T2" fmla="*/ 2147483647 w 171"/>
                <a:gd name="T3" fmla="*/ 0 h 314"/>
                <a:gd name="T4" fmla="*/ 2147483647 w 171"/>
                <a:gd name="T5" fmla="*/ 2147483647 h 314"/>
                <a:gd name="T6" fmla="*/ 0 60000 65536"/>
                <a:gd name="T7" fmla="*/ 0 60000 65536"/>
                <a:gd name="T8" fmla="*/ 0 60000 65536"/>
              </a:gdLst>
              <a:ahLst/>
              <a:cxnLst>
                <a:cxn ang="T6">
                  <a:pos x="T0" y="T1"/>
                </a:cxn>
                <a:cxn ang="T7">
                  <a:pos x="T2" y="T3"/>
                </a:cxn>
                <a:cxn ang="T8">
                  <a:pos x="T4" y="T5"/>
                </a:cxn>
              </a:cxnLst>
              <a:rect l="0" t="0" r="r" b="b"/>
              <a:pathLst>
                <a:path w="171" h="314">
                  <a:moveTo>
                    <a:pt x="93" y="314"/>
                  </a:moveTo>
                  <a:cubicBezTo>
                    <a:pt x="54" y="177"/>
                    <a:pt x="171" y="165"/>
                    <a:pt x="80" y="0"/>
                  </a:cubicBezTo>
                  <a:cubicBezTo>
                    <a:pt x="123" y="152"/>
                    <a:pt x="0" y="185"/>
                    <a:pt x="93" y="314"/>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8" name="Freeform 90"/>
            <p:cNvSpPr/>
            <p:nvPr/>
          </p:nvSpPr>
          <p:spPr bwMode="auto">
            <a:xfrm>
              <a:off x="3330575" y="2608262"/>
              <a:ext cx="169862" cy="312738"/>
            </a:xfrm>
            <a:custGeom>
              <a:avLst/>
              <a:gdLst>
                <a:gd name="T0" fmla="*/ 2147483647 w 137"/>
                <a:gd name="T1" fmla="*/ 2147483647 h 253"/>
                <a:gd name="T2" fmla="*/ 2147483647 w 137"/>
                <a:gd name="T3" fmla="*/ 0 h 253"/>
                <a:gd name="T4" fmla="*/ 2147483647 w 137"/>
                <a:gd name="T5" fmla="*/ 2147483647 h 253"/>
                <a:gd name="T6" fmla="*/ 0 60000 65536"/>
                <a:gd name="T7" fmla="*/ 0 60000 65536"/>
                <a:gd name="T8" fmla="*/ 0 60000 65536"/>
              </a:gdLst>
              <a:ahLst/>
              <a:cxnLst>
                <a:cxn ang="T6">
                  <a:pos x="T0" y="T1"/>
                </a:cxn>
                <a:cxn ang="T7">
                  <a:pos x="T2" y="T3"/>
                </a:cxn>
                <a:cxn ang="T8">
                  <a:pos x="T4" y="T5"/>
                </a:cxn>
              </a:cxnLst>
              <a:rect l="0" t="0" r="r" b="b"/>
              <a:pathLst>
                <a:path w="137" h="253">
                  <a:moveTo>
                    <a:pt x="74" y="253"/>
                  </a:moveTo>
                  <a:cubicBezTo>
                    <a:pt x="43" y="142"/>
                    <a:pt x="137" y="133"/>
                    <a:pt x="64" y="0"/>
                  </a:cubicBezTo>
                  <a:cubicBezTo>
                    <a:pt x="99" y="122"/>
                    <a:pt x="0" y="149"/>
                    <a:pt x="74" y="253"/>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9" name="Freeform 91"/>
            <p:cNvSpPr/>
            <p:nvPr/>
          </p:nvSpPr>
          <p:spPr bwMode="auto">
            <a:xfrm>
              <a:off x="3252787" y="3049587"/>
              <a:ext cx="234950" cy="171450"/>
            </a:xfrm>
            <a:custGeom>
              <a:avLst/>
              <a:gdLst>
                <a:gd name="T0" fmla="*/ 2147483647 w 190"/>
                <a:gd name="T1" fmla="*/ 0 h 139"/>
                <a:gd name="T2" fmla="*/ 2147483647 w 190"/>
                <a:gd name="T3" fmla="*/ 2147483647 h 139"/>
                <a:gd name="T4" fmla="*/ 2147483647 w 190"/>
                <a:gd name="T5" fmla="*/ 2147483647 h 139"/>
                <a:gd name="T6" fmla="*/ 2147483647 w 190"/>
                <a:gd name="T7" fmla="*/ 2147483647 h 139"/>
                <a:gd name="T8" fmla="*/ 0 w 190"/>
                <a:gd name="T9" fmla="*/ 2147483647 h 139"/>
                <a:gd name="T10" fmla="*/ 0 w 190"/>
                <a:gd name="T11" fmla="*/ 0 h 139"/>
                <a:gd name="T12" fmla="*/ 2147483647 w 190"/>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0" h="139">
                  <a:moveTo>
                    <a:pt x="190" y="0"/>
                  </a:moveTo>
                  <a:cubicBezTo>
                    <a:pt x="190" y="118"/>
                    <a:pt x="190" y="118"/>
                    <a:pt x="190" y="118"/>
                  </a:cubicBezTo>
                  <a:cubicBezTo>
                    <a:pt x="190" y="130"/>
                    <a:pt x="181" y="139"/>
                    <a:pt x="169" y="139"/>
                  </a:cubicBezTo>
                  <a:cubicBezTo>
                    <a:pt x="22" y="139"/>
                    <a:pt x="22" y="139"/>
                    <a:pt x="22" y="139"/>
                  </a:cubicBezTo>
                  <a:cubicBezTo>
                    <a:pt x="10" y="139"/>
                    <a:pt x="0" y="130"/>
                    <a:pt x="0" y="118"/>
                  </a:cubicBezTo>
                  <a:cubicBezTo>
                    <a:pt x="0" y="0"/>
                    <a:pt x="0" y="0"/>
                    <a:pt x="0" y="0"/>
                  </a:cubicBezTo>
                  <a:lnTo>
                    <a:pt x="190" y="0"/>
                  </a:lnTo>
                  <a:close/>
                </a:path>
              </a:pathLst>
            </a:custGeom>
            <a:solidFill>
              <a:srgbClr val="FFD4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0" name="Oval 92"/>
            <p:cNvSpPr>
              <a:spLocks noChangeArrowheads="1"/>
            </p:cNvSpPr>
            <p:nvPr/>
          </p:nvSpPr>
          <p:spPr bwMode="auto">
            <a:xfrm>
              <a:off x="3311525" y="3071812"/>
              <a:ext cx="125412" cy="125413"/>
            </a:xfrm>
            <a:prstGeom prst="ellipse">
              <a:avLst/>
            </a:prstGeom>
            <a:solidFill>
              <a:srgbClr val="EF4C4D"/>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cs typeface="+mn-ea"/>
                <a:sym typeface="+mn-lt"/>
              </a:endParaRPr>
            </a:p>
          </p:txBody>
        </p:sp>
        <p:sp>
          <p:nvSpPr>
            <p:cNvPr id="61" name="Oval 93"/>
            <p:cNvSpPr>
              <a:spLocks noChangeArrowheads="1"/>
            </p:cNvSpPr>
            <p:nvPr/>
          </p:nvSpPr>
          <p:spPr bwMode="auto">
            <a:xfrm>
              <a:off x="3341687" y="3101975"/>
              <a:ext cx="65087" cy="650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cs typeface="+mn-ea"/>
                <a:sym typeface="+mn-lt"/>
              </a:endParaRPr>
            </a:p>
          </p:txBody>
        </p:sp>
        <p:sp>
          <p:nvSpPr>
            <p:cNvPr id="62" name="Freeform 94"/>
            <p:cNvSpPr/>
            <p:nvPr/>
          </p:nvSpPr>
          <p:spPr bwMode="auto">
            <a:xfrm>
              <a:off x="1482725" y="0"/>
              <a:ext cx="1308100" cy="1557338"/>
            </a:xfrm>
            <a:custGeom>
              <a:avLst/>
              <a:gdLst>
                <a:gd name="T0" fmla="*/ 0 w 824"/>
                <a:gd name="T1" fmla="*/ 0 h 981"/>
                <a:gd name="T2" fmla="*/ 2147483647 w 824"/>
                <a:gd name="T3" fmla="*/ 0 h 981"/>
                <a:gd name="T4" fmla="*/ 2147483647 w 824"/>
                <a:gd name="T5" fmla="*/ 2147483647 h 981"/>
                <a:gd name="T6" fmla="*/ 0 w 824"/>
                <a:gd name="T7" fmla="*/ 2147483647 h 981"/>
                <a:gd name="T8" fmla="*/ 0 w 824"/>
                <a:gd name="T9" fmla="*/ 0 h 9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4" h="981">
                  <a:moveTo>
                    <a:pt x="0" y="0"/>
                  </a:moveTo>
                  <a:lnTo>
                    <a:pt x="753" y="0"/>
                  </a:lnTo>
                  <a:lnTo>
                    <a:pt x="824" y="981"/>
                  </a:lnTo>
                  <a:lnTo>
                    <a:pt x="0" y="927"/>
                  </a:lnTo>
                  <a:lnTo>
                    <a:pt x="0" y="0"/>
                  </a:ln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3" name="Rectangle 95"/>
            <p:cNvSpPr>
              <a:spLocks noChangeArrowheads="1"/>
            </p:cNvSpPr>
            <p:nvPr/>
          </p:nvSpPr>
          <p:spPr bwMode="auto">
            <a:xfrm>
              <a:off x="1482725" y="0"/>
              <a:ext cx="1195387" cy="1471613"/>
            </a:xfrm>
            <a:prstGeom prst="rect">
              <a:avLst/>
            </a:prstGeom>
            <a:solidFill>
              <a:srgbClr val="6F8E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64" name="Rectangle 96"/>
            <p:cNvSpPr>
              <a:spLocks noChangeArrowheads="1"/>
            </p:cNvSpPr>
            <p:nvPr/>
          </p:nvSpPr>
          <p:spPr bwMode="auto">
            <a:xfrm>
              <a:off x="1482725" y="0"/>
              <a:ext cx="1195387" cy="1471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65" name="Freeform 97"/>
            <p:cNvSpPr/>
            <p:nvPr/>
          </p:nvSpPr>
          <p:spPr bwMode="auto">
            <a:xfrm>
              <a:off x="1482725" y="1136650"/>
              <a:ext cx="80962" cy="142875"/>
            </a:xfrm>
            <a:custGeom>
              <a:avLst/>
              <a:gdLst>
                <a:gd name="T0" fmla="*/ 0 w 51"/>
                <a:gd name="T1" fmla="*/ 2147483647 h 90"/>
                <a:gd name="T2" fmla="*/ 0 w 51"/>
                <a:gd name="T3" fmla="*/ 0 h 90"/>
                <a:gd name="T4" fmla="*/ 2147483647 w 51"/>
                <a:gd name="T5" fmla="*/ 2147483647 h 90"/>
                <a:gd name="T6" fmla="*/ 2147483647 w 51"/>
                <a:gd name="T7" fmla="*/ 2147483647 h 90"/>
                <a:gd name="T8" fmla="*/ 0 w 51"/>
                <a:gd name="T9" fmla="*/ 214748364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90">
                  <a:moveTo>
                    <a:pt x="0" y="90"/>
                  </a:moveTo>
                  <a:lnTo>
                    <a:pt x="0" y="0"/>
                  </a:lnTo>
                  <a:lnTo>
                    <a:pt x="51" y="38"/>
                  </a:lnTo>
                  <a:lnTo>
                    <a:pt x="51" y="90"/>
                  </a:lnTo>
                  <a:lnTo>
                    <a:pt x="0" y="9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6" name="Rectangle 98"/>
            <p:cNvSpPr>
              <a:spLocks noChangeArrowheads="1"/>
            </p:cNvSpPr>
            <p:nvPr/>
          </p:nvSpPr>
          <p:spPr bwMode="auto">
            <a:xfrm>
              <a:off x="2381250" y="1074737"/>
              <a:ext cx="190500" cy="153988"/>
            </a:xfrm>
            <a:prstGeom prst="rect">
              <a:avLst/>
            </a:prstGeom>
            <a:solidFill>
              <a:srgbClr val="4679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67" name="Rectangle 99"/>
            <p:cNvSpPr>
              <a:spLocks noChangeArrowheads="1"/>
            </p:cNvSpPr>
            <p:nvPr/>
          </p:nvSpPr>
          <p:spPr bwMode="auto">
            <a:xfrm>
              <a:off x="2212975" y="725487"/>
              <a:ext cx="184150" cy="361950"/>
            </a:xfrm>
            <a:prstGeom prst="rect">
              <a:avLst/>
            </a:prstGeom>
            <a:solidFill>
              <a:srgbClr val="FFD4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68" name="Rectangle 100"/>
            <p:cNvSpPr>
              <a:spLocks noChangeArrowheads="1"/>
            </p:cNvSpPr>
            <p:nvPr/>
          </p:nvSpPr>
          <p:spPr bwMode="auto">
            <a:xfrm>
              <a:off x="1482725" y="0"/>
              <a:ext cx="768350" cy="492125"/>
            </a:xfrm>
            <a:prstGeom prst="rect">
              <a:avLst/>
            </a:prstGeom>
            <a:solidFill>
              <a:srgbClr val="EF4C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69" name="Oval 101"/>
            <p:cNvSpPr>
              <a:spLocks noChangeArrowheads="1"/>
            </p:cNvSpPr>
            <p:nvPr/>
          </p:nvSpPr>
          <p:spPr bwMode="auto">
            <a:xfrm>
              <a:off x="2074862" y="36512"/>
              <a:ext cx="30162" cy="30163"/>
            </a:xfrm>
            <a:prstGeom prst="ellipse">
              <a:avLst/>
            </a:prstGeom>
            <a:solidFill>
              <a:srgbClr val="A61414"/>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cs typeface="+mn-ea"/>
                <a:sym typeface="+mn-lt"/>
              </a:endParaRPr>
            </a:p>
          </p:txBody>
        </p:sp>
        <p:sp>
          <p:nvSpPr>
            <p:cNvPr id="70" name="Oval 102"/>
            <p:cNvSpPr>
              <a:spLocks noChangeArrowheads="1"/>
            </p:cNvSpPr>
            <p:nvPr/>
          </p:nvSpPr>
          <p:spPr bwMode="auto">
            <a:xfrm>
              <a:off x="2065337" y="23812"/>
              <a:ext cx="30162" cy="301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a:cs typeface="+mn-ea"/>
                <a:sym typeface="+mn-lt"/>
              </a:endParaRPr>
            </a:p>
          </p:txBody>
        </p:sp>
        <p:sp>
          <p:nvSpPr>
            <p:cNvPr id="71" name="Rectangle 103"/>
            <p:cNvSpPr>
              <a:spLocks noChangeArrowheads="1"/>
            </p:cNvSpPr>
            <p:nvPr/>
          </p:nvSpPr>
          <p:spPr bwMode="auto">
            <a:xfrm>
              <a:off x="2374900" y="0"/>
              <a:ext cx="22225" cy="147161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72" name="Rectangle 104"/>
            <p:cNvSpPr>
              <a:spLocks noChangeArrowheads="1"/>
            </p:cNvSpPr>
            <p:nvPr/>
          </p:nvSpPr>
          <p:spPr bwMode="auto">
            <a:xfrm>
              <a:off x="2212975" y="0"/>
              <a:ext cx="38100" cy="147161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73" name="Rectangle 105"/>
            <p:cNvSpPr>
              <a:spLocks noChangeArrowheads="1"/>
            </p:cNvSpPr>
            <p:nvPr/>
          </p:nvSpPr>
          <p:spPr bwMode="auto">
            <a:xfrm>
              <a:off x="1489075" y="449262"/>
              <a:ext cx="1189037" cy="428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74" name="Rectangle 106"/>
            <p:cNvSpPr>
              <a:spLocks noChangeArrowheads="1"/>
            </p:cNvSpPr>
            <p:nvPr/>
          </p:nvSpPr>
          <p:spPr bwMode="auto">
            <a:xfrm>
              <a:off x="1482725" y="725487"/>
              <a:ext cx="1195387" cy="2222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75" name="Rectangle 107"/>
            <p:cNvSpPr>
              <a:spLocks noChangeArrowheads="1"/>
            </p:cNvSpPr>
            <p:nvPr/>
          </p:nvSpPr>
          <p:spPr bwMode="auto">
            <a:xfrm>
              <a:off x="1482725" y="1206500"/>
              <a:ext cx="1098550" cy="2222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76" name="Rectangle 108"/>
            <p:cNvSpPr>
              <a:spLocks noChangeArrowheads="1"/>
            </p:cNvSpPr>
            <p:nvPr/>
          </p:nvSpPr>
          <p:spPr bwMode="auto">
            <a:xfrm>
              <a:off x="2212975" y="1066800"/>
              <a:ext cx="368300" cy="2063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sp>
          <p:nvSpPr>
            <p:cNvPr id="77" name="Rectangle 109"/>
            <p:cNvSpPr>
              <a:spLocks noChangeArrowheads="1"/>
            </p:cNvSpPr>
            <p:nvPr/>
          </p:nvSpPr>
          <p:spPr bwMode="auto">
            <a:xfrm>
              <a:off x="2559050" y="736600"/>
              <a:ext cx="22225" cy="73501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zh-CN" altLang="en-US">
                <a:cs typeface="+mn-ea"/>
                <a:sym typeface="+mn-lt"/>
              </a:endParaRPr>
            </a:p>
          </p:txBody>
        </p:sp>
      </p:grpSp>
      <p:pic>
        <p:nvPicPr>
          <p:cNvPr id="78" name="图片 77"/>
          <p:cNvPicPr/>
          <p:nvPr/>
        </p:nvPicPr>
        <p:blipFill>
          <a:blip r:embed="rId1"/>
          <a:stretch>
            <a:fillRect/>
          </a:stretch>
        </p:blipFill>
        <p:spPr>
          <a:xfrm>
            <a:off x="1691680" y="3632026"/>
            <a:ext cx="2395955" cy="236461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48896" y="680125"/>
            <a:ext cx="6781800" cy="720080"/>
          </a:xfrm>
        </p:spPr>
        <p:txBody>
          <a:bodyPr/>
          <a:lstStyle/>
          <a:p>
            <a:r>
              <a:rPr lang="zh-CN" altLang="en-US" sz="4400" b="1" dirty="0">
                <a:latin typeface="+mn-lt"/>
                <a:ea typeface="+mn-ea"/>
                <a:cs typeface="+mn-ea"/>
                <a:sym typeface="+mn-lt"/>
              </a:rPr>
              <a:t>商业保险理赔材料</a:t>
            </a:r>
            <a:endParaRPr lang="zh-CN" altLang="en-US" sz="4400" b="1" dirty="0">
              <a:latin typeface="+mn-lt"/>
              <a:ea typeface="+mn-ea"/>
              <a:cs typeface="+mn-ea"/>
              <a:sym typeface="+mn-lt"/>
            </a:endParaRPr>
          </a:p>
        </p:txBody>
      </p:sp>
      <p:graphicFrame>
        <p:nvGraphicFramePr>
          <p:cNvPr id="5" name="表格 4"/>
          <p:cNvGraphicFramePr/>
          <p:nvPr/>
        </p:nvGraphicFramePr>
        <p:xfrm>
          <a:off x="26035" y="1639570"/>
          <a:ext cx="9091295" cy="4610100"/>
        </p:xfrm>
        <a:graphic>
          <a:graphicData uri="http://schemas.openxmlformats.org/drawingml/2006/table">
            <a:tbl>
              <a:tblPr firstRow="1" bandRow="1">
                <a:tableStyleId>{5C22544A-7EE6-4342-B048-85BDC9FD1C3A}</a:tableStyleId>
              </a:tblPr>
              <a:tblGrid>
                <a:gridCol w="1979295"/>
                <a:gridCol w="2025650"/>
                <a:gridCol w="1602105"/>
                <a:gridCol w="1633220"/>
                <a:gridCol w="1851025"/>
              </a:tblGrid>
              <a:tr h="692785">
                <a:tc gridSpan="3">
                  <a:txBody>
                    <a:bodyPr/>
                    <a:lstStyle/>
                    <a:p>
                      <a:pPr algn="ctr">
                        <a:buNone/>
                      </a:pPr>
                      <a:r>
                        <a:rPr lang="zh-CN" altLang="en-US" sz="4000">
                          <a:latin typeface="+mn-lt"/>
                          <a:ea typeface="+mn-ea"/>
                          <a:cs typeface="+mn-ea"/>
                          <a:sym typeface="+mn-lt"/>
                        </a:rPr>
                        <a:t>住院保险</a:t>
                      </a:r>
                      <a:endParaRPr lang="zh-CN" altLang="en-US" sz="4000">
                        <a:latin typeface="+mn-lt"/>
                        <a:ea typeface="+mn-ea"/>
                        <a:cs typeface="+mn-ea"/>
                        <a:sym typeface="+mn-lt"/>
                      </a:endParaRPr>
                    </a:p>
                  </a:txBody>
                  <a:tcPr/>
                </a:tc>
                <a:tc hMerge="1">
                  <a:tcPr/>
                </a:tc>
                <a:tc hMerge="1">
                  <a:tcPr/>
                </a:tc>
                <a:tc gridSpan="2">
                  <a:txBody>
                    <a:bodyPr/>
                    <a:lstStyle/>
                    <a:p>
                      <a:pPr algn="ctr">
                        <a:buNone/>
                      </a:pPr>
                      <a:r>
                        <a:rPr lang="zh-CN" altLang="en-US" sz="4000">
                          <a:latin typeface="+mn-lt"/>
                          <a:ea typeface="+mn-ea"/>
                          <a:cs typeface="+mn-ea"/>
                          <a:sym typeface="+mn-lt"/>
                        </a:rPr>
                        <a:t>平安保险</a:t>
                      </a:r>
                      <a:endParaRPr lang="zh-CN" altLang="en-US" sz="4000">
                        <a:latin typeface="+mn-lt"/>
                        <a:ea typeface="+mn-ea"/>
                        <a:cs typeface="+mn-ea"/>
                        <a:sym typeface="+mn-lt"/>
                      </a:endParaRPr>
                    </a:p>
                  </a:txBody>
                  <a:tcPr/>
                </a:tc>
                <a:tc hMerge="1">
                  <a:tcPr/>
                </a:tc>
              </a:tr>
              <a:tr h="725805">
                <a:tc>
                  <a:txBody>
                    <a:bodyPr/>
                    <a:lstStyle/>
                    <a:p>
                      <a:pPr algn="ctr">
                        <a:buNone/>
                      </a:pPr>
                      <a:r>
                        <a:rPr lang="zh-CN" altLang="en-US" sz="2000" b="1" dirty="0">
                          <a:latin typeface="+mn-lt"/>
                          <a:ea typeface="+mn-ea"/>
                          <a:cs typeface="+mn-ea"/>
                          <a:sym typeface="+mn-lt"/>
                        </a:rPr>
                        <a:t>收据上有“大学生医保”字样</a:t>
                      </a:r>
                      <a:endParaRPr lang="zh-CN" altLang="en-US" sz="2000" b="1" dirty="0">
                        <a:latin typeface="+mn-lt"/>
                        <a:ea typeface="+mn-ea"/>
                        <a:cs typeface="+mn-ea"/>
                        <a:sym typeface="+mn-lt"/>
                      </a:endParaRPr>
                    </a:p>
                  </a:txBody>
                  <a:tcPr/>
                </a:tc>
                <a:tc>
                  <a:txBody>
                    <a:bodyPr/>
                    <a:lstStyle/>
                    <a:p>
                      <a:pPr algn="ctr">
                        <a:buNone/>
                      </a:pPr>
                      <a:r>
                        <a:rPr lang="zh-CN" altLang="en-US" sz="2000" b="1" dirty="0">
                          <a:latin typeface="+mn-lt"/>
                          <a:ea typeface="+mn-ea"/>
                          <a:cs typeface="+mn-ea"/>
                          <a:sym typeface="+mn-lt"/>
                        </a:rPr>
                        <a:t>材料中有</a:t>
                      </a:r>
                      <a:endParaRPr lang="zh-CN" altLang="en-US" sz="2000" b="1" dirty="0">
                        <a:latin typeface="+mn-lt"/>
                        <a:ea typeface="+mn-ea"/>
                        <a:cs typeface="+mn-ea"/>
                        <a:sym typeface="+mn-lt"/>
                      </a:endParaRPr>
                    </a:p>
                    <a:p>
                      <a:pPr algn="ctr">
                        <a:buNone/>
                      </a:pPr>
                      <a:r>
                        <a:rPr lang="zh-CN" altLang="en-US" sz="2000" b="1" dirty="0">
                          <a:latin typeface="+mn-lt"/>
                          <a:ea typeface="+mn-ea"/>
                          <a:cs typeface="+mn-ea"/>
                          <a:sym typeface="+mn-lt"/>
                        </a:rPr>
                        <a:t>报销凭证</a:t>
                      </a:r>
                      <a:endParaRPr lang="zh-CN" altLang="en-US" sz="2000" b="1" dirty="0">
                        <a:latin typeface="+mn-lt"/>
                        <a:ea typeface="+mn-ea"/>
                        <a:cs typeface="+mn-ea"/>
                        <a:sym typeface="+mn-lt"/>
                      </a:endParaRPr>
                    </a:p>
                  </a:txBody>
                  <a:tcPr/>
                </a:tc>
                <a:tc>
                  <a:txBody>
                    <a:bodyPr/>
                    <a:lstStyle/>
                    <a:p>
                      <a:pPr algn="ctr">
                        <a:buNone/>
                      </a:pPr>
                      <a:r>
                        <a:rPr lang="zh-CN" altLang="en-US" sz="2000" b="1" dirty="0">
                          <a:latin typeface="+mn-lt"/>
                          <a:ea typeface="+mn-ea"/>
                          <a:cs typeface="+mn-ea"/>
                          <a:sym typeface="+mn-lt"/>
                        </a:rPr>
                        <a:t>报销不成功</a:t>
                      </a:r>
                      <a:endParaRPr lang="zh-CN" altLang="en-US" sz="2000" b="1" dirty="0">
                        <a:latin typeface="+mn-lt"/>
                        <a:ea typeface="+mn-ea"/>
                        <a:cs typeface="+mn-ea"/>
                        <a:sym typeface="+mn-lt"/>
                      </a:endParaRPr>
                    </a:p>
                  </a:txBody>
                  <a:tcPr/>
                </a:tc>
                <a:tc>
                  <a:txBody>
                    <a:bodyPr/>
                    <a:lstStyle/>
                    <a:p>
                      <a:pPr algn="ctr">
                        <a:buNone/>
                      </a:pPr>
                      <a:r>
                        <a:rPr lang="zh-CN" altLang="en-US" sz="2000" b="1" dirty="0">
                          <a:latin typeface="+mn-lt"/>
                          <a:ea typeface="+mn-ea"/>
                          <a:cs typeface="+mn-ea"/>
                          <a:sym typeface="+mn-lt"/>
                        </a:rPr>
                        <a:t>已医保报销</a:t>
                      </a:r>
                      <a:endParaRPr lang="zh-CN" altLang="en-US" sz="2000" b="1" dirty="0">
                        <a:latin typeface="+mn-lt"/>
                        <a:ea typeface="+mn-ea"/>
                        <a:cs typeface="+mn-ea"/>
                        <a:sym typeface="+mn-lt"/>
                      </a:endParaRPr>
                    </a:p>
                  </a:txBody>
                  <a:tcPr/>
                </a:tc>
                <a:tc>
                  <a:txBody>
                    <a:bodyPr/>
                    <a:lstStyle/>
                    <a:p>
                      <a:pPr algn="ctr">
                        <a:buNone/>
                      </a:pPr>
                      <a:r>
                        <a:rPr lang="zh-CN" altLang="en-US" sz="2000" b="1" dirty="0">
                          <a:latin typeface="+mn-lt"/>
                          <a:ea typeface="+mn-ea"/>
                          <a:cs typeface="+mn-ea"/>
                          <a:sym typeface="+mn-lt"/>
                        </a:rPr>
                        <a:t>未医保报销</a:t>
                      </a:r>
                      <a:endParaRPr lang="zh-CN" altLang="en-US" sz="2000" b="1" dirty="0">
                        <a:latin typeface="+mn-lt"/>
                        <a:ea typeface="+mn-ea"/>
                        <a:cs typeface="+mn-ea"/>
                        <a:sym typeface="+mn-lt"/>
                      </a:endParaRPr>
                    </a:p>
                  </a:txBody>
                  <a:tcPr/>
                </a:tc>
              </a:tr>
              <a:tr h="3183255">
                <a:tc>
                  <a:txBody>
                    <a:bodyPr/>
                    <a:lstStyle/>
                    <a:p>
                      <a:pPr algn="ctr">
                        <a:buNone/>
                      </a:pPr>
                      <a:endParaRPr lang="zh-CN" altLang="en-US" sz="1800" b="1" dirty="0">
                        <a:latin typeface="+mn-lt"/>
                        <a:ea typeface="+mn-ea"/>
                        <a:cs typeface="+mn-ea"/>
                        <a:sym typeface="+mn-lt"/>
                      </a:endParaRPr>
                    </a:p>
                    <a:p>
                      <a:pPr algn="ctr">
                        <a:buNone/>
                      </a:pPr>
                      <a:r>
                        <a:rPr lang="zh-CN" altLang="en-US" sz="2000" b="1" dirty="0">
                          <a:latin typeface="+mn-lt"/>
                          <a:ea typeface="+mn-ea"/>
                          <a:cs typeface="+mn-ea"/>
                          <a:sym typeface="+mn-lt"/>
                        </a:rPr>
                        <a:t>住院费用收据；出院小结；住院费用明细单；身份证；银行卡</a:t>
                      </a:r>
                      <a:endParaRPr lang="zh-CN" altLang="en-US" sz="2000" dirty="0">
                        <a:latin typeface="+mn-lt"/>
                        <a:ea typeface="+mn-ea"/>
                        <a:cs typeface="+mn-ea"/>
                        <a:sym typeface="+mn-lt"/>
                      </a:endParaRPr>
                    </a:p>
                  </a:txBody>
                  <a:tcPr>
                    <a:solidFill>
                      <a:srgbClr val="E3CBC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800" b="1" dirty="0">
                        <a:latin typeface="+mn-lt"/>
                        <a:ea typeface="+mn-ea"/>
                        <a:cs typeface="+mn-ea"/>
                        <a:sym typeface="+mn-lt"/>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dirty="0">
                          <a:latin typeface="+mn-lt"/>
                          <a:ea typeface="+mn-ea"/>
                          <a:cs typeface="+mn-ea"/>
                          <a:sym typeface="+mn-lt"/>
                        </a:rPr>
                        <a:t>报销凭证；住院费用收据复印件；出院小结复印件；住院费用明细单复印件；身份证；</a:t>
                      </a:r>
                      <a:endParaRPr lang="zh-CN" altLang="en-US" sz="2000" b="1" dirty="0">
                        <a:latin typeface="+mn-lt"/>
                        <a:ea typeface="+mn-ea"/>
                        <a:cs typeface="+mn-ea"/>
                        <a:sym typeface="+mn-lt"/>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dirty="0">
                          <a:latin typeface="+mn-lt"/>
                          <a:ea typeface="+mn-ea"/>
                          <a:cs typeface="+mn-ea"/>
                          <a:sym typeface="+mn-lt"/>
                        </a:rPr>
                        <a:t>银行卡）</a:t>
                      </a:r>
                      <a:endParaRPr lang="zh-CN" altLang="en-US" sz="2000" b="1" dirty="0">
                        <a:latin typeface="+mn-lt"/>
                        <a:ea typeface="+mn-ea"/>
                        <a:cs typeface="+mn-ea"/>
                        <a:sym typeface="+mn-lt"/>
                      </a:endParaRPr>
                    </a:p>
                  </a:txBody>
                  <a:tcPr>
                    <a:solidFill>
                      <a:srgbClr val="E3CBCB"/>
                    </a:solidFill>
                  </a:tcPr>
                </a:tc>
                <a:tc>
                  <a:txBody>
                    <a:bodyPr/>
                    <a:lstStyle/>
                    <a:p>
                      <a:pPr algn="ctr">
                        <a:buNone/>
                      </a:pPr>
                      <a:endParaRPr lang="zh-CN" altLang="en-US" sz="1800" b="1" dirty="0">
                        <a:latin typeface="+mn-lt"/>
                        <a:ea typeface="+mn-ea"/>
                        <a:cs typeface="+mn-ea"/>
                        <a:sym typeface="+mn-lt"/>
                      </a:endParaRPr>
                    </a:p>
                    <a:p>
                      <a:pPr algn="ctr">
                        <a:buNone/>
                      </a:pPr>
                      <a:r>
                        <a:rPr lang="zh-CN" altLang="en-US" sz="2000" b="1" dirty="0">
                          <a:latin typeface="+mn-lt"/>
                          <a:ea typeface="+mn-ea"/>
                          <a:cs typeface="+mn-ea"/>
                          <a:sym typeface="+mn-lt"/>
                        </a:rPr>
                        <a:t>住院费用收据；出院小结；住院费用明细单；身份证；银行卡）</a:t>
                      </a:r>
                      <a:endParaRPr lang="zh-CN" altLang="en-US" sz="2000" dirty="0">
                        <a:latin typeface="+mn-lt"/>
                        <a:ea typeface="+mn-ea"/>
                        <a:cs typeface="+mn-ea"/>
                        <a:sym typeface="+mn-lt"/>
                      </a:endParaRPr>
                    </a:p>
                  </a:txBody>
                  <a:tcPr>
                    <a:solidFill>
                      <a:srgbClr val="E3CBCB"/>
                    </a:solidFill>
                  </a:tcPr>
                </a:tc>
                <a:tc>
                  <a:txBody>
                    <a:bodyPr/>
                    <a:lstStyle/>
                    <a:p>
                      <a:pPr algn="ctr">
                        <a:buNone/>
                      </a:pPr>
                      <a:endParaRPr lang="zh-CN" altLang="en-US" sz="1800" b="1" dirty="0">
                        <a:latin typeface="+mn-lt"/>
                        <a:ea typeface="+mn-ea"/>
                        <a:cs typeface="+mn-ea"/>
                        <a:sym typeface="+mn-lt"/>
                      </a:endParaRPr>
                    </a:p>
                    <a:p>
                      <a:pPr algn="ctr">
                        <a:buNone/>
                      </a:pPr>
                      <a:r>
                        <a:rPr lang="zh-CN" altLang="en-US" sz="2000" b="1" dirty="0">
                          <a:latin typeface="+mn-lt"/>
                          <a:ea typeface="+mn-ea"/>
                          <a:cs typeface="+mn-ea"/>
                          <a:sym typeface="+mn-lt"/>
                        </a:rPr>
                        <a:t>病历卡；门急诊收据复印件；报销凭证；身份证；银行卡双面）</a:t>
                      </a:r>
                      <a:endParaRPr lang="zh-CN" altLang="en-US" dirty="0">
                        <a:latin typeface="+mn-lt"/>
                        <a:ea typeface="+mn-ea"/>
                        <a:cs typeface="+mn-ea"/>
                        <a:sym typeface="+mn-lt"/>
                      </a:endParaRPr>
                    </a:p>
                  </a:txBody>
                  <a:tcPr>
                    <a:solidFill>
                      <a:srgbClr val="E3CBCB"/>
                    </a:solidFill>
                  </a:tcPr>
                </a:tc>
                <a:tc>
                  <a:txBody>
                    <a:bodyPr/>
                    <a:lstStyle/>
                    <a:p>
                      <a:pPr algn="ctr"/>
                      <a:endParaRPr lang="zh-CN" altLang="en-US" sz="1800" b="1" dirty="0">
                        <a:latin typeface="+mn-lt"/>
                        <a:ea typeface="+mn-ea"/>
                        <a:cs typeface="+mn-ea"/>
                        <a:sym typeface="+mn-lt"/>
                      </a:endParaRPr>
                    </a:p>
                    <a:p>
                      <a:pPr algn="ctr"/>
                      <a:r>
                        <a:rPr lang="zh-CN" altLang="en-US" sz="2000" b="1" dirty="0">
                          <a:latin typeface="+mn-lt"/>
                          <a:ea typeface="+mn-ea"/>
                          <a:cs typeface="+mn-ea"/>
                          <a:sym typeface="+mn-lt"/>
                        </a:rPr>
                        <a:t>病历卡；门急诊收据；身份证；银行卡</a:t>
                      </a:r>
                      <a:endParaRPr lang="zh-CN" altLang="en-US" sz="2000" b="1" dirty="0">
                        <a:latin typeface="+mn-lt"/>
                        <a:ea typeface="+mn-ea"/>
                        <a:cs typeface="+mn-ea"/>
                        <a:sym typeface="+mn-lt"/>
                      </a:endParaRPr>
                    </a:p>
                  </a:txBody>
                  <a:tcPr>
                    <a:solidFill>
                      <a:srgbClr val="E3CBCB"/>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870" y="496570"/>
            <a:ext cx="7457440" cy="720090"/>
          </a:xfrm>
        </p:spPr>
        <p:txBody>
          <a:bodyPr/>
          <a:lstStyle/>
          <a:p>
            <a:r>
              <a:rPr lang="zh-CN" altLang="en-US" sz="4400" b="1">
                <a:latin typeface="+mn-lt"/>
                <a:ea typeface="+mn-ea"/>
                <a:cs typeface="+mn-ea"/>
                <a:sym typeface="+mn-lt"/>
              </a:rPr>
              <a:t>居保和商保理赔范围图例说明</a:t>
            </a:r>
            <a:endParaRPr lang="zh-CN" altLang="en-US" sz="4400" b="1">
              <a:latin typeface="+mn-lt"/>
              <a:ea typeface="+mn-ea"/>
              <a:cs typeface="+mn-ea"/>
              <a:sym typeface="+mn-lt"/>
            </a:endParaRPr>
          </a:p>
        </p:txBody>
      </p:sp>
      <p:sp>
        <p:nvSpPr>
          <p:cNvPr id="32" name="矩形 31"/>
          <p:cNvSpPr/>
          <p:nvPr/>
        </p:nvSpPr>
        <p:spPr>
          <a:xfrm>
            <a:off x="4153535" y="2274570"/>
            <a:ext cx="4518660" cy="2630170"/>
          </a:xfrm>
          <a:prstGeom prst="rect">
            <a:avLst/>
          </a:prstGeom>
        </p:spPr>
        <p:txBody>
          <a:bodyPr wrap="square">
            <a:spAutoFit/>
          </a:bodyPr>
          <a:lstStyle/>
          <a:p>
            <a:pPr algn="just" fontAlgn="auto">
              <a:lnSpc>
                <a:spcPts val="3300"/>
              </a:lnSpc>
              <a:spcAft>
                <a:spcPts val="0"/>
              </a:spcAft>
            </a:pPr>
            <a:r>
              <a:rPr lang="zh-CN" altLang="en-US" sz="2400" kern="100" dirty="0">
                <a:solidFill>
                  <a:schemeClr val="tx1"/>
                </a:solidFill>
                <a:effectLst/>
                <a:cs typeface="+mn-ea"/>
                <a:sym typeface="+mn-lt"/>
              </a:rPr>
              <a:t>一旦发生大额住院医疗，</a:t>
            </a:r>
            <a:r>
              <a:rPr lang="zh-CN" altLang="zh-CN" sz="2400" kern="100" dirty="0">
                <a:solidFill>
                  <a:schemeClr val="tx1"/>
                </a:solidFill>
                <a:effectLst/>
                <a:cs typeface="+mn-ea"/>
                <a:sym typeface="+mn-lt"/>
              </a:rPr>
              <a:t>大学生“居保”的医疗报销范围仅限于上图所示</a:t>
            </a:r>
            <a:r>
              <a:rPr lang="zh-CN" altLang="en-US" sz="2400" kern="100" dirty="0">
                <a:solidFill>
                  <a:schemeClr val="tx1"/>
                </a:solidFill>
                <a:effectLst/>
                <a:cs typeface="+mn-ea"/>
                <a:sym typeface="+mn-lt"/>
              </a:rPr>
              <a:t>橘色</a:t>
            </a:r>
            <a:r>
              <a:rPr lang="zh-CN" altLang="zh-CN" sz="2400" kern="100" dirty="0">
                <a:solidFill>
                  <a:schemeClr val="tx1"/>
                </a:solidFill>
                <a:effectLst/>
                <a:cs typeface="+mn-ea"/>
                <a:sym typeface="+mn-lt"/>
              </a:rPr>
              <a:t>部分；大学生</a:t>
            </a:r>
            <a:r>
              <a:rPr lang="zh-CN" altLang="en-US" sz="2400" kern="100" dirty="0">
                <a:solidFill>
                  <a:schemeClr val="tx1"/>
                </a:solidFill>
                <a:effectLst/>
                <a:cs typeface="+mn-ea"/>
                <a:sym typeface="+mn-lt"/>
              </a:rPr>
              <a:t>普通商业保险的购买极大地</a:t>
            </a:r>
            <a:r>
              <a:rPr lang="zh-CN" altLang="zh-CN" sz="2400" kern="100" dirty="0">
                <a:solidFill>
                  <a:schemeClr val="tx1"/>
                </a:solidFill>
                <a:effectLst/>
                <a:cs typeface="+mn-ea"/>
                <a:sym typeface="+mn-lt"/>
              </a:rPr>
              <a:t>扩大了医疗报销的外沿，对此，我们以如下案例做出进一步详细说明。</a:t>
            </a:r>
            <a:endParaRPr lang="zh-CN" altLang="zh-CN" sz="2400" b="1" kern="100" dirty="0">
              <a:solidFill>
                <a:schemeClr val="tx1"/>
              </a:solidFill>
              <a:cs typeface="+mn-ea"/>
              <a:sym typeface="+mn-lt"/>
            </a:endParaRPr>
          </a:p>
        </p:txBody>
      </p:sp>
      <p:pic>
        <p:nvPicPr>
          <p:cNvPr id="6" name="图片 5"/>
          <p:cNvPicPr>
            <a:picLocks noChangeAspect="1"/>
          </p:cNvPicPr>
          <p:nvPr/>
        </p:nvPicPr>
        <p:blipFill>
          <a:blip r:embed="rId1"/>
          <a:stretch>
            <a:fillRect/>
          </a:stretch>
        </p:blipFill>
        <p:spPr>
          <a:xfrm>
            <a:off x="569595" y="1345565"/>
            <a:ext cx="3102610" cy="48202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bwMode="auto">
          <a:xfrm>
            <a:off x="755650" y="548640"/>
            <a:ext cx="1529080" cy="7200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CN" altLang="en-US" sz="4400" b="1" dirty="0">
                <a:latin typeface="+mn-lt"/>
                <a:ea typeface="+mn-ea"/>
                <a:cs typeface="+mn-ea"/>
                <a:sym typeface="+mn-lt"/>
              </a:rPr>
              <a:t>概述</a:t>
            </a:r>
            <a:endParaRPr lang="zh-CN" altLang="en-US" sz="4400" b="1" dirty="0">
              <a:latin typeface="+mn-lt"/>
              <a:ea typeface="+mn-ea"/>
              <a:cs typeface="+mn-ea"/>
              <a:sym typeface="+mn-lt"/>
            </a:endParaRPr>
          </a:p>
        </p:txBody>
      </p:sp>
      <p:graphicFrame>
        <p:nvGraphicFramePr>
          <p:cNvPr id="2" name="图示 1"/>
          <p:cNvGraphicFramePr/>
          <p:nvPr/>
        </p:nvGraphicFramePr>
        <p:xfrm>
          <a:off x="492309" y="1871876"/>
          <a:ext cx="3984104" cy="354416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4572001" y="1772816"/>
            <a:ext cx="4248472" cy="1477328"/>
          </a:xfrm>
          <a:prstGeom prst="rect">
            <a:avLst/>
          </a:prstGeom>
        </p:spPr>
        <p:txBody>
          <a:bodyPr wrap="square">
            <a:spAutoFit/>
          </a:bodyPr>
          <a:lstStyle/>
          <a:p>
            <a:pPr lvl="0">
              <a:lnSpc>
                <a:spcPct val="150000"/>
              </a:lnSpc>
            </a:pPr>
            <a:r>
              <a:rPr lang="zh-CN" altLang="zh-CN" sz="2000" b="1" dirty="0">
                <a:cs typeface="+mn-ea"/>
                <a:sym typeface="+mn-lt"/>
              </a:rPr>
              <a:t>上海市政府提供的国家基本医疗保险</a:t>
            </a:r>
            <a:r>
              <a:rPr lang="zh-CN" altLang="en-US" sz="2000" b="1" dirty="0">
                <a:cs typeface="+mn-ea"/>
                <a:sym typeface="+mn-lt"/>
              </a:rPr>
              <a:t>，</a:t>
            </a:r>
            <a:r>
              <a:rPr lang="en-US" altLang="zh-CN" sz="2000" b="1" dirty="0">
                <a:cs typeface="+mn-ea"/>
                <a:sym typeface="+mn-lt"/>
              </a:rPr>
              <a:t>2011</a:t>
            </a:r>
            <a:r>
              <a:rPr lang="zh-CN" altLang="en-US" sz="2000" b="1" dirty="0">
                <a:cs typeface="+mn-ea"/>
                <a:sym typeface="+mn-lt"/>
              </a:rPr>
              <a:t>年起将本市普通高等院校学生纳入医保范围。</a:t>
            </a:r>
            <a:endParaRPr lang="zh-CN" altLang="en-US" sz="2000" b="1" dirty="0">
              <a:cs typeface="+mn-ea"/>
              <a:sym typeface="+mn-lt"/>
            </a:endParaRPr>
          </a:p>
        </p:txBody>
      </p:sp>
      <p:sp>
        <p:nvSpPr>
          <p:cNvPr id="6" name="矩形 5"/>
          <p:cNvSpPr/>
          <p:nvPr/>
        </p:nvSpPr>
        <p:spPr>
          <a:xfrm>
            <a:off x="4644008" y="3861048"/>
            <a:ext cx="4176465" cy="1884618"/>
          </a:xfrm>
          <a:prstGeom prst="rect">
            <a:avLst/>
          </a:prstGeom>
        </p:spPr>
        <p:txBody>
          <a:bodyPr wrap="square">
            <a:spAutoFit/>
          </a:bodyPr>
          <a:lstStyle/>
          <a:p>
            <a:pPr>
              <a:lnSpc>
                <a:spcPct val="150000"/>
              </a:lnSpc>
            </a:pPr>
            <a:r>
              <a:rPr lang="zh-CN" altLang="zh-CN" sz="2000" b="1" dirty="0">
                <a:cs typeface="+mn-ea"/>
                <a:sym typeface="+mn-lt"/>
              </a:rPr>
              <a:t>保险公司为学生提供的商业性医疗保险</a:t>
            </a:r>
            <a:r>
              <a:rPr lang="zh-CN" altLang="en-US" sz="2000" b="1" dirty="0">
                <a:cs typeface="+mn-ea"/>
                <a:sym typeface="+mn-lt"/>
              </a:rPr>
              <a:t>。</a:t>
            </a:r>
            <a:r>
              <a:rPr lang="zh-CN" altLang="zh-CN" sz="2000" b="1" dirty="0">
                <a:solidFill>
                  <a:srgbClr val="C00000"/>
                </a:solidFill>
                <a:cs typeface="+mn-ea"/>
                <a:sym typeface="+mn-lt"/>
              </a:rPr>
              <a:t>参保资格建立在大学生城镇居保参保基础上，</a:t>
            </a:r>
            <a:r>
              <a:rPr lang="zh-CN" altLang="zh-CN" sz="2000" b="1" dirty="0">
                <a:cs typeface="+mn-ea"/>
                <a:sym typeface="+mn-lt"/>
              </a:rPr>
              <a:t>是对大学生城镇居保的补充性医疗保险</a:t>
            </a:r>
            <a:r>
              <a:rPr lang="zh-CN" altLang="en-US" sz="2000" b="1" dirty="0">
                <a:cs typeface="+mn-ea"/>
                <a:sym typeface="+mn-lt"/>
              </a:rPr>
              <a:t>。</a:t>
            </a:r>
            <a:endParaRPr lang="zh-CN" altLang="en-US" sz="2000" b="1" dirty="0">
              <a:cs typeface="+mn-ea"/>
              <a:sym typeface="+mn-lt"/>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650" y="575310"/>
            <a:ext cx="4954270" cy="720090"/>
          </a:xfrm>
        </p:spPr>
        <p:txBody>
          <a:bodyPr/>
          <a:lstStyle/>
          <a:p>
            <a:r>
              <a:rPr lang="zh-CN" altLang="en-US" sz="4400" b="1" dirty="0">
                <a:latin typeface="+mn-lt"/>
                <a:ea typeface="+mn-ea"/>
                <a:cs typeface="+mn-ea"/>
                <a:sym typeface="+mn-lt"/>
              </a:rPr>
              <a:t>商保理赔案例分析</a:t>
            </a:r>
            <a:endParaRPr lang="zh-CN" altLang="en-US" sz="4400" b="1" dirty="0">
              <a:latin typeface="+mn-lt"/>
              <a:ea typeface="+mn-ea"/>
              <a:cs typeface="+mn-ea"/>
              <a:sym typeface="+mn-lt"/>
            </a:endParaRPr>
          </a:p>
        </p:txBody>
      </p:sp>
      <p:sp>
        <p:nvSpPr>
          <p:cNvPr id="3" name="内容占位符 2"/>
          <p:cNvSpPr>
            <a:spLocks noGrp="1"/>
          </p:cNvSpPr>
          <p:nvPr>
            <p:ph idx="1"/>
          </p:nvPr>
        </p:nvSpPr>
        <p:spPr>
          <a:xfrm>
            <a:off x="690880" y="1515110"/>
            <a:ext cx="7924165" cy="4349750"/>
          </a:xfrm>
        </p:spPr>
        <p:txBody>
          <a:bodyPr>
            <a:noAutofit/>
          </a:bodyPr>
          <a:lstStyle/>
          <a:p>
            <a:pPr algn="l" fontAlgn="auto">
              <a:lnSpc>
                <a:spcPts val="3600"/>
              </a:lnSpc>
              <a:spcBef>
                <a:spcPts val="0"/>
              </a:spcBef>
            </a:pPr>
            <a:r>
              <a:rPr lang="zh-CN" altLang="en-US" b="1" dirty="0">
                <a:cs typeface="+mn-ea"/>
                <a:sym typeface="+mn-lt"/>
              </a:rPr>
              <a:t>例：</a:t>
            </a:r>
            <a:r>
              <a:rPr lang="en-US" altLang="zh-CN" b="1" dirty="0">
                <a:cs typeface="+mn-ea"/>
                <a:sym typeface="+mn-lt"/>
              </a:rPr>
              <a:t>2019</a:t>
            </a:r>
            <a:r>
              <a:rPr lang="zh-CN" altLang="en-US" b="1" dirty="0">
                <a:cs typeface="+mn-ea"/>
                <a:sym typeface="+mn-lt"/>
              </a:rPr>
              <a:t>年某学生遭遇严重意外事故并于某</a:t>
            </a:r>
            <a:r>
              <a:rPr lang="zh-CN" altLang="en-US" b="1" dirty="0">
                <a:solidFill>
                  <a:srgbClr val="C00000"/>
                </a:solidFill>
                <a:cs typeface="+mn-ea"/>
                <a:sym typeface="+mn-lt"/>
              </a:rPr>
              <a:t>三级医院</a:t>
            </a:r>
            <a:r>
              <a:rPr lang="zh-CN" altLang="en-US" b="1" dirty="0">
                <a:cs typeface="+mn-ea"/>
                <a:sym typeface="+mn-lt"/>
              </a:rPr>
              <a:t>治疗，经诊断为右小腿粉碎性骨折，右腿膝盖以下丧失关节功能，达到</a:t>
            </a:r>
            <a:r>
              <a:rPr lang="zh-CN" altLang="en-US" b="1" dirty="0">
                <a:solidFill>
                  <a:srgbClr val="C00000"/>
                </a:solidFill>
                <a:cs typeface="+mn-ea"/>
                <a:sym typeface="+mn-lt"/>
              </a:rPr>
              <a:t>五级伤残程度</a:t>
            </a:r>
            <a:r>
              <a:rPr lang="zh-CN" altLang="en-US" b="1" dirty="0">
                <a:cs typeface="+mn-ea"/>
                <a:sym typeface="+mn-lt"/>
              </a:rPr>
              <a:t>，住院</a:t>
            </a:r>
            <a:r>
              <a:rPr lang="en-US" altLang="zh-CN" b="1" dirty="0">
                <a:cs typeface="+mn-ea"/>
                <a:sym typeface="+mn-lt"/>
              </a:rPr>
              <a:t>30</a:t>
            </a:r>
            <a:r>
              <a:rPr lang="zh-CN" altLang="en-US" b="1" dirty="0">
                <a:cs typeface="+mn-ea"/>
                <a:sym typeface="+mn-lt"/>
              </a:rPr>
              <a:t>天，治疗费用共计</a:t>
            </a:r>
            <a:r>
              <a:rPr lang="en-US" altLang="zh-CN" b="1" dirty="0">
                <a:solidFill>
                  <a:srgbClr val="C00000"/>
                </a:solidFill>
                <a:cs typeface="+mn-ea"/>
                <a:sym typeface="+mn-lt"/>
              </a:rPr>
              <a:t>80000</a:t>
            </a:r>
            <a:r>
              <a:rPr lang="zh-CN" altLang="en-US" b="1" dirty="0">
                <a:solidFill>
                  <a:srgbClr val="C00000"/>
                </a:solidFill>
                <a:cs typeface="+mn-ea"/>
                <a:sym typeface="+mn-lt"/>
              </a:rPr>
              <a:t>元</a:t>
            </a:r>
            <a:r>
              <a:rPr lang="zh-CN" altLang="en-US" b="1" dirty="0">
                <a:cs typeface="+mn-ea"/>
                <a:sym typeface="+mn-lt"/>
              </a:rPr>
              <a:t>（其中</a:t>
            </a:r>
            <a:r>
              <a:rPr lang="en-US" altLang="zh-CN" b="1" dirty="0">
                <a:cs typeface="+mn-ea"/>
                <a:sym typeface="+mn-lt"/>
              </a:rPr>
              <a:t>50000</a:t>
            </a:r>
            <a:r>
              <a:rPr lang="zh-CN" altLang="en-US" b="1" dirty="0">
                <a:cs typeface="+mn-ea"/>
                <a:sym typeface="+mn-lt"/>
              </a:rPr>
              <a:t>元不属于大学生居保报销范围）。</a:t>
            </a:r>
            <a:endParaRPr lang="zh-CN" altLang="en-US" b="1" dirty="0">
              <a:cs typeface="+mn-ea"/>
              <a:sym typeface="+mn-lt"/>
            </a:endParaRPr>
          </a:p>
          <a:p>
            <a:pPr algn="l" fontAlgn="auto">
              <a:lnSpc>
                <a:spcPts val="3600"/>
              </a:lnSpc>
              <a:spcBef>
                <a:spcPts val="0"/>
              </a:spcBef>
            </a:pPr>
            <a:r>
              <a:rPr lang="en-US" altLang="zh-CN" b="1" dirty="0">
                <a:cs typeface="+mn-ea"/>
                <a:sym typeface="+mn-lt"/>
              </a:rPr>
              <a:t>1</a:t>
            </a:r>
            <a:r>
              <a:rPr lang="zh-CN" altLang="en-US" b="1" dirty="0">
                <a:cs typeface="+mn-ea"/>
                <a:sym typeface="+mn-lt"/>
              </a:rPr>
              <a:t>、如该学生仅参加大学生居保，只能获得报销费用</a:t>
            </a:r>
            <a:r>
              <a:rPr lang="en-US" altLang="zh-CN" b="1" dirty="0">
                <a:cs typeface="+mn-ea"/>
                <a:sym typeface="+mn-lt"/>
              </a:rPr>
              <a:t>17820</a:t>
            </a:r>
            <a:r>
              <a:rPr lang="zh-CN" altLang="en-US" b="1" dirty="0">
                <a:cs typeface="+mn-ea"/>
                <a:sym typeface="+mn-lt"/>
              </a:rPr>
              <a:t>元。</a:t>
            </a:r>
            <a:endParaRPr lang="zh-CN" altLang="en-US" b="1" dirty="0">
              <a:cs typeface="+mn-ea"/>
              <a:sym typeface="+mn-lt"/>
            </a:endParaRPr>
          </a:p>
          <a:p>
            <a:pPr algn="l" fontAlgn="auto">
              <a:lnSpc>
                <a:spcPts val="3600"/>
              </a:lnSpc>
              <a:spcBef>
                <a:spcPts val="0"/>
              </a:spcBef>
            </a:pPr>
            <a:endParaRPr lang="zh-CN" altLang="en-US" b="1" dirty="0">
              <a:cs typeface="+mn-ea"/>
              <a:sym typeface="+mn-lt"/>
            </a:endParaRPr>
          </a:p>
          <a:p>
            <a:pPr algn="l" fontAlgn="auto">
              <a:lnSpc>
                <a:spcPts val="3600"/>
              </a:lnSpc>
              <a:spcBef>
                <a:spcPts val="0"/>
              </a:spcBef>
            </a:pPr>
            <a:r>
              <a:rPr lang="zh-CN" altLang="en-US" sz="2800" b="1" dirty="0">
                <a:solidFill>
                  <a:srgbClr val="AD0101"/>
                </a:solidFill>
                <a:cs typeface="+mn-ea"/>
                <a:sym typeface="+mn-lt"/>
              </a:rPr>
              <a:t>计算公式</a:t>
            </a:r>
            <a:r>
              <a:rPr lang="zh-CN" altLang="en-US" b="1" dirty="0">
                <a:cs typeface="+mn-ea"/>
                <a:sym typeface="+mn-lt"/>
              </a:rPr>
              <a:t>：</a:t>
            </a:r>
            <a:r>
              <a:rPr lang="en-US" altLang="zh-CN" b="1" dirty="0">
                <a:cs typeface="+mn-ea"/>
                <a:sym typeface="+mn-lt"/>
              </a:rPr>
              <a:t>[</a:t>
            </a:r>
            <a:r>
              <a:rPr lang="zh-CN" altLang="en-US" b="1" dirty="0">
                <a:cs typeface="+mn-ea"/>
                <a:sym typeface="+mn-lt"/>
              </a:rPr>
              <a:t>（</a:t>
            </a:r>
            <a:r>
              <a:rPr lang="en-US" altLang="zh-CN" b="1" dirty="0">
                <a:cs typeface="+mn-ea"/>
                <a:sym typeface="+mn-lt"/>
              </a:rPr>
              <a:t>80000-50000</a:t>
            </a:r>
            <a:r>
              <a:rPr lang="zh-CN" altLang="en-US" b="1" dirty="0">
                <a:cs typeface="+mn-ea"/>
                <a:sym typeface="+mn-lt"/>
              </a:rPr>
              <a:t>）</a:t>
            </a:r>
            <a:r>
              <a:rPr lang="en-US" altLang="zh-CN" b="1" dirty="0">
                <a:cs typeface="+mn-ea"/>
                <a:sym typeface="+mn-lt"/>
              </a:rPr>
              <a:t>-300]*60%=17820</a:t>
            </a:r>
            <a:endParaRPr lang="en-US" altLang="zh-CN" b="1" dirty="0">
              <a:cs typeface="+mn-ea"/>
              <a:sym typeface="+mn-lt"/>
            </a:endParaRPr>
          </a:p>
          <a:p>
            <a:pPr marL="0" indent="0" algn="l" fontAlgn="auto">
              <a:lnSpc>
                <a:spcPts val="3600"/>
              </a:lnSpc>
              <a:spcBef>
                <a:spcPts val="0"/>
              </a:spcBef>
              <a:buNone/>
            </a:pPr>
            <a:endParaRPr lang="en-US" altLang="zh-CN" b="1" dirty="0">
              <a:solidFill>
                <a:srgbClr val="C00000"/>
              </a:solidFill>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400" b="1" dirty="0">
                <a:latin typeface="+mn-lt"/>
                <a:ea typeface="+mn-ea"/>
                <a:cs typeface="+mn-ea"/>
                <a:sym typeface="+mn-lt"/>
              </a:rPr>
              <a:t>本科生参加商保获赔</a:t>
            </a:r>
            <a:endParaRPr lang="zh-CN" altLang="en-US" sz="4400">
              <a:latin typeface="+mn-lt"/>
              <a:ea typeface="+mn-ea"/>
              <a:cs typeface="+mn-ea"/>
              <a:sym typeface="+mn-lt"/>
            </a:endParaRPr>
          </a:p>
        </p:txBody>
      </p:sp>
      <p:sp>
        <p:nvSpPr>
          <p:cNvPr id="3" name="内容占位符 2"/>
          <p:cNvSpPr>
            <a:spLocks noGrp="1"/>
          </p:cNvSpPr>
          <p:nvPr>
            <p:ph idx="1"/>
          </p:nvPr>
        </p:nvSpPr>
        <p:spPr>
          <a:xfrm>
            <a:off x="755650" y="1370965"/>
            <a:ext cx="7543800" cy="4794250"/>
          </a:xfrm>
        </p:spPr>
        <p:txBody>
          <a:bodyPr>
            <a:noAutofit/>
          </a:bodyPr>
          <a:lstStyle/>
          <a:p>
            <a:pPr fontAlgn="auto">
              <a:lnSpc>
                <a:spcPts val="2300"/>
              </a:lnSpc>
              <a:spcBef>
                <a:spcPts val="0"/>
              </a:spcBef>
            </a:pPr>
            <a:r>
              <a:rPr lang="en-US" altLang="zh-CN" sz="2200" b="1" dirty="0">
                <a:cs typeface="+mn-ea"/>
                <a:sym typeface="+mn-lt"/>
              </a:rPr>
              <a:t>2</a:t>
            </a:r>
            <a:r>
              <a:rPr lang="zh-CN" altLang="en-US" sz="2200" b="1" dirty="0">
                <a:cs typeface="+mn-ea"/>
                <a:sym typeface="+mn-lt"/>
              </a:rPr>
              <a:t>、如该学生除参加大学生居保外，还参加大学生补充医疗保险，补充报销如下： </a:t>
            </a:r>
            <a:endParaRPr lang="zh-CN" altLang="en-US" sz="2200" b="1" dirty="0">
              <a:cs typeface="+mn-ea"/>
              <a:sym typeface="+mn-lt"/>
            </a:endParaRPr>
          </a:p>
          <a:p>
            <a:pPr fontAlgn="auto">
              <a:lnSpc>
                <a:spcPts val="2300"/>
              </a:lnSpc>
              <a:spcBef>
                <a:spcPts val="0"/>
              </a:spcBef>
            </a:pPr>
            <a:endParaRPr lang="zh-CN" altLang="en-US" sz="2200" b="1" dirty="0">
              <a:cs typeface="+mn-ea"/>
              <a:sym typeface="+mn-lt"/>
            </a:endParaRPr>
          </a:p>
          <a:p>
            <a:pPr fontAlgn="auto">
              <a:lnSpc>
                <a:spcPts val="2300"/>
              </a:lnSpc>
              <a:spcBef>
                <a:spcPts val="0"/>
              </a:spcBef>
            </a:pPr>
            <a:r>
              <a:rPr lang="zh-CN" altLang="en-US" sz="2200" b="1" dirty="0">
                <a:cs typeface="+mn-ea"/>
                <a:sym typeface="+mn-lt"/>
              </a:rPr>
              <a:t>理赔组成</a:t>
            </a:r>
            <a:r>
              <a:rPr lang="en-US" altLang="zh-CN" sz="2200" b="1" dirty="0">
                <a:cs typeface="+mn-ea"/>
                <a:sym typeface="+mn-lt"/>
              </a:rPr>
              <a:t>:</a:t>
            </a:r>
            <a:r>
              <a:rPr lang="zh-CN" altLang="en-US" sz="2200" b="1" dirty="0">
                <a:cs typeface="+mn-ea"/>
                <a:sym typeface="+mn-lt"/>
              </a:rPr>
              <a:t>大学生居保报销后剩余部分</a:t>
            </a:r>
            <a:r>
              <a:rPr lang="en-US" altLang="zh-CN" sz="2200" b="1" dirty="0">
                <a:cs typeface="+mn-ea"/>
                <a:sym typeface="+mn-lt"/>
              </a:rPr>
              <a:t>+</a:t>
            </a:r>
            <a:r>
              <a:rPr lang="zh-CN" altLang="en-US" sz="2200" b="1" dirty="0">
                <a:cs typeface="+mn-ea"/>
                <a:sym typeface="+mn-lt"/>
              </a:rPr>
              <a:t>大学生居保不能报销费用*</a:t>
            </a:r>
            <a:r>
              <a:rPr lang="en-US" altLang="zh-CN" sz="2200" b="1" dirty="0">
                <a:cs typeface="+mn-ea"/>
                <a:sym typeface="+mn-lt"/>
              </a:rPr>
              <a:t>50%+</a:t>
            </a:r>
            <a:r>
              <a:rPr lang="zh-CN" altLang="en-US" sz="2200" b="1" dirty="0">
                <a:cs typeface="+mn-ea"/>
                <a:sym typeface="+mn-lt"/>
              </a:rPr>
              <a:t>保险金额乘以该处伤残的伤残等级</a:t>
            </a:r>
            <a:r>
              <a:rPr lang="en-US" altLang="zh-CN" sz="2200" b="1" dirty="0">
                <a:cs typeface="+mn-ea"/>
                <a:sym typeface="+mn-lt"/>
              </a:rPr>
              <a:t>+</a:t>
            </a:r>
            <a:r>
              <a:rPr lang="zh-CN" altLang="en-US" sz="2200" b="1" dirty="0">
                <a:cs typeface="+mn-ea"/>
                <a:sym typeface="+mn-lt"/>
              </a:rPr>
              <a:t>每天</a:t>
            </a:r>
            <a:r>
              <a:rPr lang="en-US" altLang="zh-CN" sz="2200" b="1" dirty="0">
                <a:cs typeface="+mn-ea"/>
                <a:sym typeface="+mn-lt"/>
              </a:rPr>
              <a:t>20</a:t>
            </a:r>
            <a:r>
              <a:rPr lang="zh-CN" altLang="en-US" sz="2200" b="1" dirty="0">
                <a:cs typeface="+mn-ea"/>
                <a:sym typeface="+mn-lt"/>
              </a:rPr>
              <a:t>元住院补贴</a:t>
            </a:r>
            <a:endParaRPr lang="zh-CN" altLang="en-US" sz="2200" b="1" dirty="0">
              <a:cs typeface="+mn-ea"/>
              <a:sym typeface="+mn-lt"/>
            </a:endParaRPr>
          </a:p>
          <a:p>
            <a:pPr fontAlgn="auto">
              <a:lnSpc>
                <a:spcPts val="2300"/>
              </a:lnSpc>
              <a:spcBef>
                <a:spcPts val="0"/>
              </a:spcBef>
            </a:pPr>
            <a:endParaRPr lang="zh-CN" altLang="en-US" sz="2200" b="1" dirty="0">
              <a:cs typeface="+mn-ea"/>
              <a:sym typeface="+mn-lt"/>
            </a:endParaRPr>
          </a:p>
          <a:p>
            <a:pPr fontAlgn="auto">
              <a:lnSpc>
                <a:spcPts val="2300"/>
              </a:lnSpc>
              <a:spcBef>
                <a:spcPts val="0"/>
              </a:spcBef>
            </a:pPr>
            <a:r>
              <a:rPr lang="zh-CN" altLang="en-US" sz="2200" b="1" dirty="0">
                <a:cs typeface="+mn-ea"/>
                <a:sym typeface="+mn-lt"/>
              </a:rPr>
              <a:t>（</a:t>
            </a:r>
            <a:r>
              <a:rPr lang="en-US" altLang="zh-CN" sz="2200" b="1" dirty="0">
                <a:cs typeface="+mn-ea"/>
                <a:sym typeface="+mn-lt"/>
              </a:rPr>
              <a:t>1</a:t>
            </a:r>
            <a:r>
              <a:rPr lang="zh-CN" altLang="en-US" sz="2200" b="1" dirty="0">
                <a:cs typeface="+mn-ea"/>
                <a:sym typeface="+mn-lt"/>
              </a:rPr>
              <a:t>）如该生为本科生，则可获补充医疗保险理赔</a:t>
            </a:r>
            <a:r>
              <a:rPr lang="en-US" altLang="zh-CN" sz="2200" b="1" dirty="0">
                <a:cs typeface="+mn-ea"/>
                <a:sym typeface="+mn-lt"/>
              </a:rPr>
              <a:t>87480</a:t>
            </a:r>
            <a:r>
              <a:rPr lang="zh-CN" altLang="en-US" sz="2200" b="1" dirty="0">
                <a:cs typeface="+mn-ea"/>
                <a:sym typeface="+mn-lt"/>
              </a:rPr>
              <a:t>元；</a:t>
            </a:r>
            <a:endParaRPr lang="zh-CN" altLang="en-US" sz="2200" b="1" dirty="0">
              <a:cs typeface="+mn-ea"/>
              <a:sym typeface="+mn-lt"/>
            </a:endParaRPr>
          </a:p>
          <a:p>
            <a:pPr fontAlgn="auto">
              <a:lnSpc>
                <a:spcPts val="2300"/>
              </a:lnSpc>
              <a:spcBef>
                <a:spcPts val="0"/>
              </a:spcBef>
            </a:pPr>
            <a:endParaRPr lang="zh-CN" altLang="en-US" sz="2200" b="1" dirty="0">
              <a:cs typeface="+mn-ea"/>
              <a:sym typeface="+mn-lt"/>
            </a:endParaRPr>
          </a:p>
          <a:p>
            <a:pPr fontAlgn="auto">
              <a:lnSpc>
                <a:spcPts val="2300"/>
              </a:lnSpc>
              <a:spcBef>
                <a:spcPts val="0"/>
              </a:spcBef>
            </a:pPr>
            <a:r>
              <a:rPr lang="zh-CN" altLang="en-US" sz="2200" b="1" dirty="0">
                <a:cs typeface="+mn-ea"/>
                <a:sym typeface="+mn-lt"/>
              </a:rPr>
              <a:t>计算公式：</a:t>
            </a:r>
            <a:r>
              <a:rPr lang="en-US" altLang="zh-CN" sz="2200" b="1" dirty="0">
                <a:cs typeface="+mn-ea"/>
                <a:sym typeface="+mn-lt"/>
              </a:rPr>
              <a:t>[</a:t>
            </a:r>
            <a:r>
              <a:rPr lang="zh-CN" altLang="en-US" sz="2200" b="1" dirty="0">
                <a:cs typeface="+mn-ea"/>
                <a:sym typeface="+mn-lt"/>
              </a:rPr>
              <a:t>（</a:t>
            </a:r>
            <a:r>
              <a:rPr lang="en-US" altLang="zh-CN" sz="2200" b="1" dirty="0">
                <a:cs typeface="+mn-ea"/>
                <a:sym typeface="+mn-lt"/>
              </a:rPr>
              <a:t>80000-50000-300-17820</a:t>
            </a:r>
            <a:r>
              <a:rPr lang="zh-CN" altLang="en-US" sz="2200" b="1" dirty="0">
                <a:cs typeface="+mn-ea"/>
                <a:sym typeface="+mn-lt"/>
              </a:rPr>
              <a:t>）</a:t>
            </a:r>
            <a:r>
              <a:rPr lang="en-US" altLang="zh-CN" sz="2200" b="1" dirty="0">
                <a:cs typeface="+mn-ea"/>
                <a:sym typeface="+mn-lt"/>
              </a:rPr>
              <a:t>]*100%</a:t>
            </a:r>
            <a:endParaRPr lang="en-US" altLang="zh-CN" sz="2200" b="1" dirty="0">
              <a:cs typeface="+mn-ea"/>
              <a:sym typeface="+mn-lt"/>
            </a:endParaRPr>
          </a:p>
          <a:p>
            <a:pPr fontAlgn="auto">
              <a:lnSpc>
                <a:spcPts val="2300"/>
              </a:lnSpc>
              <a:spcBef>
                <a:spcPts val="0"/>
              </a:spcBef>
            </a:pPr>
            <a:r>
              <a:rPr lang="en-US" altLang="zh-CN" sz="2200" b="1" dirty="0">
                <a:cs typeface="+mn-ea"/>
                <a:sym typeface="+mn-lt"/>
              </a:rPr>
              <a:t>                +50000*50%+100000*50%+30*20=</a:t>
            </a:r>
            <a:r>
              <a:rPr lang="en-US" altLang="zh-CN" sz="2200" b="1" dirty="0">
                <a:solidFill>
                  <a:srgbClr val="C00000"/>
                </a:solidFill>
                <a:cs typeface="+mn-ea"/>
                <a:sym typeface="+mn-lt"/>
              </a:rPr>
              <a:t>87480</a:t>
            </a:r>
            <a:endParaRPr lang="en-US" altLang="zh-CN" sz="2200" b="1" dirty="0">
              <a:solidFill>
                <a:srgbClr val="C00000"/>
              </a:solidFill>
              <a:cs typeface="+mn-ea"/>
              <a:sym typeface="+mn-lt"/>
            </a:endParaRPr>
          </a:p>
          <a:p>
            <a:pPr fontAlgn="auto">
              <a:lnSpc>
                <a:spcPts val="2300"/>
              </a:lnSpc>
              <a:spcBef>
                <a:spcPts val="0"/>
              </a:spcBef>
            </a:pPr>
            <a:endParaRPr lang="zh-CN" altLang="en-US" sz="2200" b="1" dirty="0">
              <a:solidFill>
                <a:srgbClr val="C00000"/>
              </a:solidFill>
              <a:cs typeface="+mn-ea"/>
              <a:sym typeface="+mn-lt"/>
            </a:endParaRPr>
          </a:p>
          <a:p>
            <a:pPr fontAlgn="auto">
              <a:lnSpc>
                <a:spcPts val="2300"/>
              </a:lnSpc>
              <a:spcBef>
                <a:spcPts val="0"/>
              </a:spcBef>
            </a:pPr>
            <a:endParaRPr lang="zh-CN" altLang="en-US" sz="2200" b="1" dirty="0">
              <a:solidFill>
                <a:srgbClr val="C00000"/>
              </a:solidFill>
              <a:cs typeface="+mn-ea"/>
              <a:sym typeface="+mn-lt"/>
            </a:endParaRPr>
          </a:p>
          <a:p>
            <a:pPr fontAlgn="auto">
              <a:lnSpc>
                <a:spcPts val="2300"/>
              </a:lnSpc>
              <a:spcBef>
                <a:spcPts val="0"/>
              </a:spcBef>
            </a:pPr>
            <a:r>
              <a:rPr lang="zh-CN" altLang="en-US" sz="3200" b="1" dirty="0">
                <a:solidFill>
                  <a:srgbClr val="C00000"/>
                </a:solidFill>
                <a:cs typeface="+mn-ea"/>
                <a:sym typeface="+mn-lt"/>
              </a:rPr>
              <a:t>总计获赔：</a:t>
            </a:r>
            <a:r>
              <a:rPr lang="en-US" altLang="zh-CN" sz="3200" b="1" dirty="0">
                <a:solidFill>
                  <a:srgbClr val="C00000"/>
                </a:solidFill>
                <a:cs typeface="+mn-ea"/>
                <a:sym typeface="+mn-lt"/>
              </a:rPr>
              <a:t>17820 + 87480= 105300</a:t>
            </a:r>
            <a:endParaRPr lang="en-US" altLang="zh-CN" sz="3200" b="1" dirty="0">
              <a:solidFill>
                <a:srgbClr val="C00000"/>
              </a:solidFill>
              <a:cs typeface="+mn-ea"/>
              <a:sym typeface="+mn-lt"/>
            </a:endParaRPr>
          </a:p>
          <a:p>
            <a:endParaRPr lang="en-US" altLang="zh-CN" sz="3200" b="1" dirty="0">
              <a:solidFill>
                <a:srgbClr val="C00000"/>
              </a:solidFill>
              <a:cs typeface="+mn-ea"/>
              <a:sym typeface="+mn-lt"/>
            </a:endParaRPr>
          </a:p>
        </p:txBody>
      </p:sp>
      <p:sp>
        <p:nvSpPr>
          <p:cNvPr id="4" name="文本框 3"/>
          <p:cNvSpPr txBox="1"/>
          <p:nvPr/>
        </p:nvSpPr>
        <p:spPr>
          <a:xfrm>
            <a:off x="2391410" y="5572125"/>
            <a:ext cx="5511800" cy="645160"/>
          </a:xfrm>
          <a:prstGeom prst="rect">
            <a:avLst/>
          </a:prstGeom>
          <a:noFill/>
        </p:spPr>
        <p:txBody>
          <a:bodyPr wrap="square" rtlCol="0">
            <a:spAutoFit/>
          </a:bodyPr>
          <a:lstStyle/>
          <a:p>
            <a:r>
              <a:rPr lang="zh-CN" altLang="en-US" sz="3600" b="1">
                <a:cs typeface="+mn-ea"/>
                <a:sym typeface="+mn-lt"/>
              </a:rPr>
              <a:t>（医保）</a:t>
            </a:r>
            <a:r>
              <a:rPr lang="en-US" altLang="zh-CN" sz="3600" b="1" dirty="0">
                <a:solidFill>
                  <a:schemeClr val="tx1"/>
                </a:solidFill>
                <a:cs typeface="+mn-ea"/>
                <a:sym typeface="+mn-lt"/>
              </a:rPr>
              <a:t>+</a:t>
            </a:r>
            <a:r>
              <a:rPr lang="zh-CN" altLang="en-US" sz="3600" b="1">
                <a:solidFill>
                  <a:schemeClr val="tx1"/>
                </a:solidFill>
                <a:cs typeface="+mn-ea"/>
                <a:sym typeface="+mn-lt"/>
              </a:rPr>
              <a:t>（商保）</a:t>
            </a:r>
            <a:r>
              <a:rPr lang="en-US" altLang="zh-CN" sz="3600" b="1" dirty="0">
                <a:solidFill>
                  <a:schemeClr val="tx1"/>
                </a:solidFill>
                <a:cs typeface="+mn-ea"/>
                <a:sym typeface="+mn-lt"/>
              </a:rPr>
              <a:t>=</a:t>
            </a:r>
            <a:r>
              <a:rPr lang="zh-CN" altLang="en-US" sz="3600" b="1" dirty="0">
                <a:solidFill>
                  <a:schemeClr val="tx1"/>
                </a:solidFill>
                <a:cs typeface="+mn-ea"/>
                <a:sym typeface="+mn-lt"/>
              </a:rPr>
              <a:t>合计</a:t>
            </a:r>
            <a:endParaRPr lang="zh-CN" altLang="en-US" sz="3600" b="1" dirty="0">
              <a:solidFill>
                <a:schemeClr val="tx1"/>
              </a:solidFill>
              <a:cs typeface="+mn-ea"/>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mn-lt"/>
                <a:ea typeface="+mn-ea"/>
                <a:cs typeface="+mn-ea"/>
                <a:sym typeface="+mn-lt"/>
              </a:rPr>
              <a:t>研究生参加商保获赔</a:t>
            </a:r>
            <a:endParaRPr lang="zh-CN" altLang="en-US">
              <a:latin typeface="+mn-lt"/>
              <a:ea typeface="+mn-ea"/>
              <a:cs typeface="+mn-ea"/>
              <a:sym typeface="+mn-lt"/>
            </a:endParaRPr>
          </a:p>
        </p:txBody>
      </p:sp>
      <p:sp>
        <p:nvSpPr>
          <p:cNvPr id="3" name="内容占位符 2"/>
          <p:cNvSpPr>
            <a:spLocks noGrp="1"/>
          </p:cNvSpPr>
          <p:nvPr>
            <p:ph idx="1"/>
          </p:nvPr>
        </p:nvSpPr>
        <p:spPr>
          <a:xfrm>
            <a:off x="755650" y="1379220"/>
            <a:ext cx="7543800" cy="3395980"/>
          </a:xfrm>
        </p:spPr>
        <p:txBody>
          <a:bodyPr>
            <a:noAutofit/>
          </a:bodyPr>
          <a:lstStyle/>
          <a:p>
            <a:pPr fontAlgn="auto">
              <a:lnSpc>
                <a:spcPts val="3600"/>
              </a:lnSpc>
              <a:spcBef>
                <a:spcPts val="0"/>
              </a:spcBef>
            </a:pPr>
            <a:r>
              <a:rPr lang="zh-CN" altLang="en-US" sz="2200" b="1" dirty="0">
                <a:cs typeface="+mn-ea"/>
                <a:sym typeface="+mn-lt"/>
              </a:rPr>
              <a:t>（</a:t>
            </a:r>
            <a:r>
              <a:rPr lang="en-US" altLang="zh-CN" sz="2200" b="1" dirty="0">
                <a:cs typeface="+mn-ea"/>
                <a:sym typeface="+mn-lt"/>
              </a:rPr>
              <a:t>2</a:t>
            </a:r>
            <a:r>
              <a:rPr lang="zh-CN" altLang="en-US" sz="2200" b="1" dirty="0">
                <a:cs typeface="+mn-ea"/>
                <a:sym typeface="+mn-lt"/>
              </a:rPr>
              <a:t>）如该生为研究生，则可获理赔</a:t>
            </a:r>
            <a:r>
              <a:rPr lang="en-US" altLang="zh-CN" sz="2200" b="1" dirty="0">
                <a:cs typeface="+mn-ea"/>
                <a:sym typeface="+mn-lt"/>
              </a:rPr>
              <a:t>117480</a:t>
            </a:r>
            <a:r>
              <a:rPr lang="zh-CN" altLang="en-US" sz="2200" b="1" dirty="0">
                <a:cs typeface="+mn-ea"/>
                <a:sym typeface="+mn-lt"/>
              </a:rPr>
              <a:t>元。</a:t>
            </a:r>
            <a:endParaRPr lang="zh-CN" altLang="en-US" sz="2200" b="1" dirty="0">
              <a:cs typeface="+mn-ea"/>
              <a:sym typeface="+mn-lt"/>
            </a:endParaRPr>
          </a:p>
          <a:p>
            <a:pPr fontAlgn="auto">
              <a:lnSpc>
                <a:spcPts val="3600"/>
              </a:lnSpc>
              <a:spcBef>
                <a:spcPts val="0"/>
              </a:spcBef>
            </a:pPr>
            <a:r>
              <a:rPr lang="zh-CN" altLang="en-US" sz="2200" b="1" dirty="0">
                <a:cs typeface="+mn-ea"/>
                <a:sym typeface="+mn-lt"/>
              </a:rPr>
              <a:t>计算公式：</a:t>
            </a:r>
            <a:r>
              <a:rPr lang="en-US" altLang="zh-CN" sz="2200" b="1" dirty="0">
                <a:cs typeface="+mn-ea"/>
                <a:sym typeface="+mn-lt"/>
              </a:rPr>
              <a:t>[</a:t>
            </a:r>
            <a:r>
              <a:rPr lang="zh-CN" altLang="en-US" sz="2200" b="1" dirty="0">
                <a:cs typeface="+mn-ea"/>
                <a:sym typeface="+mn-lt"/>
              </a:rPr>
              <a:t>（</a:t>
            </a:r>
            <a:r>
              <a:rPr lang="en-US" altLang="zh-CN" sz="2200" b="1" dirty="0">
                <a:cs typeface="+mn-ea"/>
                <a:sym typeface="+mn-lt"/>
              </a:rPr>
              <a:t>80000-50000-300-17820</a:t>
            </a:r>
            <a:r>
              <a:rPr lang="zh-CN" altLang="en-US" sz="2200" b="1" dirty="0">
                <a:cs typeface="+mn-ea"/>
                <a:sym typeface="+mn-lt"/>
              </a:rPr>
              <a:t>）</a:t>
            </a:r>
            <a:r>
              <a:rPr lang="en-US" altLang="zh-CN" sz="2200" b="1" dirty="0">
                <a:cs typeface="+mn-ea"/>
                <a:sym typeface="+mn-lt"/>
              </a:rPr>
              <a:t>]*100%</a:t>
            </a:r>
            <a:endParaRPr lang="en-US" altLang="zh-CN" sz="2200" b="1" dirty="0">
              <a:cs typeface="+mn-ea"/>
              <a:sym typeface="+mn-lt"/>
            </a:endParaRPr>
          </a:p>
          <a:p>
            <a:pPr fontAlgn="auto">
              <a:lnSpc>
                <a:spcPts val="3600"/>
              </a:lnSpc>
              <a:spcBef>
                <a:spcPts val="0"/>
              </a:spcBef>
            </a:pPr>
            <a:r>
              <a:rPr lang="en-US" altLang="zh-CN" sz="2200" b="1" dirty="0">
                <a:cs typeface="+mn-ea"/>
                <a:sym typeface="+mn-lt"/>
              </a:rPr>
              <a:t>+50000*50%+160000*50%+30*20=</a:t>
            </a:r>
            <a:r>
              <a:rPr lang="en-US" altLang="zh-CN" sz="2200" b="1" dirty="0">
                <a:solidFill>
                  <a:srgbClr val="C00000"/>
                </a:solidFill>
                <a:cs typeface="+mn-ea"/>
                <a:sym typeface="+mn-lt"/>
              </a:rPr>
              <a:t>117480</a:t>
            </a:r>
            <a:endParaRPr lang="en-US" altLang="zh-CN" sz="2200" b="1" dirty="0">
              <a:solidFill>
                <a:srgbClr val="C00000"/>
              </a:solidFill>
              <a:cs typeface="+mn-ea"/>
              <a:sym typeface="+mn-lt"/>
            </a:endParaRPr>
          </a:p>
          <a:p>
            <a:pPr fontAlgn="auto">
              <a:lnSpc>
                <a:spcPts val="3600"/>
              </a:lnSpc>
              <a:spcBef>
                <a:spcPts val="0"/>
              </a:spcBef>
            </a:pPr>
            <a:endParaRPr lang="zh-CN" altLang="en-US" sz="2200" b="1" dirty="0">
              <a:solidFill>
                <a:srgbClr val="C00000"/>
              </a:solidFill>
              <a:cs typeface="+mn-ea"/>
              <a:sym typeface="+mn-lt"/>
            </a:endParaRPr>
          </a:p>
          <a:p>
            <a:pPr fontAlgn="auto">
              <a:lnSpc>
                <a:spcPts val="3600"/>
              </a:lnSpc>
              <a:spcBef>
                <a:spcPts val="0"/>
              </a:spcBef>
            </a:pPr>
            <a:r>
              <a:rPr lang="zh-CN" altLang="en-US" sz="3200" b="1" dirty="0">
                <a:solidFill>
                  <a:srgbClr val="C00000"/>
                </a:solidFill>
                <a:cs typeface="+mn-ea"/>
                <a:sym typeface="+mn-lt"/>
              </a:rPr>
              <a:t>总计获赔：</a:t>
            </a:r>
            <a:r>
              <a:rPr lang="en-US" altLang="zh-CN" sz="3200" b="1" dirty="0">
                <a:solidFill>
                  <a:srgbClr val="C00000"/>
                </a:solidFill>
                <a:cs typeface="+mn-ea"/>
                <a:sym typeface="+mn-lt"/>
              </a:rPr>
              <a:t>17820 + 117480=135300</a:t>
            </a:r>
            <a:endParaRPr lang="en-US" altLang="zh-CN" sz="3200" b="1" dirty="0">
              <a:solidFill>
                <a:srgbClr val="C00000"/>
              </a:solidFill>
              <a:cs typeface="+mn-ea"/>
              <a:sym typeface="+mn-lt"/>
            </a:endParaRPr>
          </a:p>
          <a:p>
            <a:pPr fontAlgn="auto">
              <a:lnSpc>
                <a:spcPts val="3600"/>
              </a:lnSpc>
            </a:pPr>
            <a:endParaRPr lang="en-US" altLang="zh-CN" sz="3200" b="1" dirty="0">
              <a:solidFill>
                <a:srgbClr val="C00000"/>
              </a:solidFill>
              <a:cs typeface="+mn-ea"/>
              <a:sym typeface="+mn-lt"/>
            </a:endParaRPr>
          </a:p>
        </p:txBody>
      </p:sp>
      <p:sp>
        <p:nvSpPr>
          <p:cNvPr id="4" name="文本框 3"/>
          <p:cNvSpPr txBox="1"/>
          <p:nvPr/>
        </p:nvSpPr>
        <p:spPr>
          <a:xfrm>
            <a:off x="2448560" y="4075430"/>
            <a:ext cx="5511800" cy="645160"/>
          </a:xfrm>
          <a:prstGeom prst="rect">
            <a:avLst/>
          </a:prstGeom>
          <a:noFill/>
        </p:spPr>
        <p:txBody>
          <a:bodyPr wrap="square" rtlCol="0">
            <a:spAutoFit/>
          </a:bodyPr>
          <a:lstStyle/>
          <a:p>
            <a:r>
              <a:rPr lang="zh-CN" altLang="en-US" sz="3600" b="1">
                <a:cs typeface="+mn-ea"/>
                <a:sym typeface="+mn-lt"/>
              </a:rPr>
              <a:t>（医保）</a:t>
            </a:r>
            <a:r>
              <a:rPr lang="en-US" altLang="zh-CN" sz="3600" b="1" dirty="0">
                <a:solidFill>
                  <a:schemeClr val="tx1"/>
                </a:solidFill>
                <a:cs typeface="+mn-ea"/>
                <a:sym typeface="+mn-lt"/>
              </a:rPr>
              <a:t>+</a:t>
            </a:r>
            <a:r>
              <a:rPr lang="zh-CN" altLang="en-US" sz="3600" b="1">
                <a:solidFill>
                  <a:schemeClr val="tx1"/>
                </a:solidFill>
                <a:cs typeface="+mn-ea"/>
                <a:sym typeface="+mn-lt"/>
              </a:rPr>
              <a:t>（商保）</a:t>
            </a:r>
            <a:r>
              <a:rPr lang="en-US" altLang="zh-CN" sz="3600" b="1" dirty="0">
                <a:solidFill>
                  <a:schemeClr val="tx1"/>
                </a:solidFill>
                <a:cs typeface="+mn-ea"/>
                <a:sym typeface="+mn-lt"/>
              </a:rPr>
              <a:t>=</a:t>
            </a:r>
            <a:r>
              <a:rPr lang="zh-CN" altLang="en-US" sz="3600" b="1" dirty="0">
                <a:solidFill>
                  <a:schemeClr val="tx1"/>
                </a:solidFill>
                <a:cs typeface="+mn-ea"/>
                <a:sym typeface="+mn-lt"/>
              </a:rPr>
              <a:t>合计</a:t>
            </a:r>
            <a:endParaRPr lang="zh-CN" altLang="en-US" sz="3600" b="1" dirty="0">
              <a:solidFill>
                <a:schemeClr val="tx1"/>
              </a:solidFill>
              <a:cs typeface="+mn-ea"/>
              <a:sym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保险</a:t>
            </a:r>
            <a:r>
              <a:rPr lang="zh-CN" altLang="en-US" b="1" dirty="0"/>
              <a:t>常见</a:t>
            </a:r>
            <a:r>
              <a:rPr lang="en-US" altLang="zh-CN" b="1" dirty="0"/>
              <a:t>Q&amp;A</a:t>
            </a:r>
            <a:endParaRPr lang="zh-CN" altLang="en-US" dirty="0"/>
          </a:p>
        </p:txBody>
      </p:sp>
      <p:sp>
        <p:nvSpPr>
          <p:cNvPr id="3" name="内容占位符 2"/>
          <p:cNvSpPr>
            <a:spLocks noGrp="1"/>
          </p:cNvSpPr>
          <p:nvPr>
            <p:ph idx="1"/>
          </p:nvPr>
        </p:nvSpPr>
        <p:spPr>
          <a:xfrm>
            <a:off x="685165" y="1206500"/>
            <a:ext cx="7543800" cy="5330190"/>
          </a:xfrm>
        </p:spPr>
        <p:txBody>
          <a:bodyPr>
            <a:noAutofit/>
          </a:bodyPr>
          <a:lstStyle/>
          <a:p>
            <a:pPr lvl="0" algn="l" fontAlgn="auto">
              <a:lnSpc>
                <a:spcPts val="2600"/>
              </a:lnSpc>
              <a:spcBef>
                <a:spcPts val="0"/>
              </a:spcBef>
            </a:pPr>
            <a:r>
              <a:rPr lang="en-US" altLang="zh-CN" sz="2300" b="1" dirty="0">
                <a:latin typeface="+mn-ea"/>
                <a:cs typeface="+mn-ea"/>
              </a:rPr>
              <a:t>1.</a:t>
            </a:r>
            <a:r>
              <a:rPr lang="zh-CN" altLang="zh-CN" sz="2300" b="1" dirty="0">
                <a:latin typeface="+mn-ea"/>
                <a:cs typeface="+mn-ea"/>
              </a:rPr>
              <a:t>“医保”和“商保”如何参保？</a:t>
            </a:r>
            <a:endParaRPr lang="zh-CN" altLang="zh-CN" sz="2300" dirty="0">
              <a:latin typeface="+mn-ea"/>
              <a:cs typeface="+mn-ea"/>
            </a:endParaRPr>
          </a:p>
          <a:p>
            <a:pPr algn="l" fontAlgn="auto">
              <a:lnSpc>
                <a:spcPts val="2600"/>
              </a:lnSpc>
              <a:spcBef>
                <a:spcPts val="0"/>
              </a:spcBef>
            </a:pPr>
            <a:r>
              <a:rPr lang="zh-CN" altLang="zh-CN" sz="2300" dirty="0">
                <a:latin typeface="+mn-ea"/>
                <a:cs typeface="+mn-ea"/>
              </a:rPr>
              <a:t>答：“医保”采取每年缴费的方式，学校会统一组织学生通过校医院网上系统自主缴费。休学、参军、出国等当年学籍发生异动的学生可申请异动当年暂不参保，不参保同学需在医保系统填写《不参保知情同意书》并经学院审核通过。</a:t>
            </a:r>
            <a:endParaRPr lang="zh-CN" altLang="zh-CN" sz="2300" dirty="0">
              <a:latin typeface="+mn-ea"/>
              <a:cs typeface="+mn-ea"/>
            </a:endParaRPr>
          </a:p>
          <a:p>
            <a:pPr algn="l" fontAlgn="auto">
              <a:lnSpc>
                <a:spcPts val="2600"/>
              </a:lnSpc>
              <a:spcBef>
                <a:spcPts val="0"/>
              </a:spcBef>
            </a:pPr>
            <a:r>
              <a:rPr lang="zh-CN" altLang="zh-CN" sz="2300" dirty="0">
                <a:latin typeface="+mn-ea"/>
                <a:cs typeface="+mn-ea"/>
              </a:rPr>
              <a:t>“商保”采取入学时一次缴费的方式，保险期限为入学之月的第一天至当前学制结束之月的最后一天， 缴费标准为本科生每人</a:t>
            </a:r>
            <a:r>
              <a:rPr lang="en-US" altLang="zh-CN" sz="2300" dirty="0">
                <a:latin typeface="+mn-ea"/>
                <a:cs typeface="+mn-ea"/>
              </a:rPr>
              <a:t>105</a:t>
            </a:r>
            <a:r>
              <a:rPr lang="zh-CN" altLang="zh-CN" sz="2300" dirty="0">
                <a:latin typeface="+mn-ea"/>
                <a:cs typeface="+mn-ea"/>
              </a:rPr>
              <a:t>元</a:t>
            </a:r>
            <a:r>
              <a:rPr lang="en-US" altLang="zh-CN" sz="2300" dirty="0">
                <a:latin typeface="+mn-ea"/>
                <a:cs typeface="+mn-ea"/>
              </a:rPr>
              <a:t>/</a:t>
            </a:r>
            <a:r>
              <a:rPr lang="zh-CN" altLang="zh-CN" sz="2300" dirty="0">
                <a:latin typeface="+mn-ea"/>
                <a:cs typeface="+mn-ea"/>
              </a:rPr>
              <a:t>学年，研究生每人</a:t>
            </a:r>
            <a:r>
              <a:rPr lang="en-US" altLang="zh-CN" sz="2300" dirty="0">
                <a:latin typeface="+mn-ea"/>
                <a:cs typeface="+mn-ea"/>
              </a:rPr>
              <a:t>140</a:t>
            </a:r>
            <a:r>
              <a:rPr lang="zh-CN" altLang="zh-CN" sz="2300" dirty="0">
                <a:latin typeface="+mn-ea"/>
                <a:cs typeface="+mn-ea"/>
              </a:rPr>
              <a:t>元</a:t>
            </a:r>
            <a:r>
              <a:rPr lang="en-US" altLang="zh-CN" sz="2300" dirty="0">
                <a:latin typeface="+mn-ea"/>
                <a:cs typeface="+mn-ea"/>
              </a:rPr>
              <a:t>/</a:t>
            </a:r>
            <a:r>
              <a:rPr lang="zh-CN" altLang="zh-CN" sz="2300" dirty="0">
                <a:latin typeface="+mn-ea"/>
                <a:cs typeface="+mn-ea"/>
              </a:rPr>
              <a:t>学年，新生入学时</a:t>
            </a:r>
            <a:r>
              <a:rPr lang="zh-CN" altLang="zh-CN" sz="2300" dirty="0">
                <a:latin typeface="+mn-ea"/>
                <a:cs typeface="+mn-ea"/>
                <a:sym typeface="+mn-ea"/>
              </a:rPr>
              <a:t>统一</a:t>
            </a:r>
            <a:r>
              <a:rPr lang="zh-CN" altLang="zh-CN" sz="2300" dirty="0">
                <a:latin typeface="+mn-ea"/>
                <a:cs typeface="+mn-ea"/>
              </a:rPr>
              <a:t>进入商保缴费系统自主缴费。</a:t>
            </a:r>
            <a:endParaRPr lang="zh-CN" altLang="zh-CN" sz="2300" dirty="0">
              <a:latin typeface="+mn-ea"/>
              <a:cs typeface="+mn-ea"/>
            </a:endParaRPr>
          </a:p>
          <a:p>
            <a:pPr algn="l" fontAlgn="auto">
              <a:lnSpc>
                <a:spcPts val="2600"/>
              </a:lnSpc>
              <a:spcBef>
                <a:spcPts val="0"/>
              </a:spcBef>
            </a:pPr>
            <a:r>
              <a:rPr lang="zh-CN" altLang="zh-CN" sz="2300" b="1" dirty="0">
                <a:latin typeface="+mn-ea"/>
                <a:cs typeface="+mn-ea"/>
              </a:rPr>
              <a:t>2.</a:t>
            </a:r>
            <a:r>
              <a:rPr lang="en-US" altLang="zh-CN" sz="2300" b="1" dirty="0">
                <a:latin typeface="+mn-ea"/>
                <a:cs typeface="+mn-ea"/>
              </a:rPr>
              <a:t>2020</a:t>
            </a:r>
            <a:r>
              <a:rPr lang="zh-CN" altLang="en-US" sz="2300" b="1" dirty="0">
                <a:latin typeface="+mn-ea"/>
                <a:cs typeface="+mn-ea"/>
              </a:rPr>
              <a:t>年</a:t>
            </a:r>
            <a:r>
              <a:rPr lang="en-US" altLang="zh-CN" sz="2300" b="1" dirty="0">
                <a:latin typeface="+mn-ea"/>
                <a:cs typeface="+mn-ea"/>
              </a:rPr>
              <a:t>9</a:t>
            </a:r>
            <a:r>
              <a:rPr lang="zh-CN" altLang="en-US" sz="2300" b="1" dirty="0">
                <a:latin typeface="+mn-ea"/>
                <a:cs typeface="+mn-ea"/>
              </a:rPr>
              <a:t>月入学的新生何时可以开始报销？</a:t>
            </a:r>
            <a:endParaRPr lang="zh-CN" altLang="zh-CN" sz="2300" b="1" dirty="0">
              <a:latin typeface="+mn-ea"/>
              <a:cs typeface="+mn-ea"/>
            </a:endParaRPr>
          </a:p>
          <a:p>
            <a:pPr algn="l" fontAlgn="auto">
              <a:lnSpc>
                <a:spcPts val="2600"/>
              </a:lnSpc>
              <a:spcBef>
                <a:spcPts val="0"/>
              </a:spcBef>
            </a:pPr>
            <a:r>
              <a:rPr lang="en-US" altLang="zh-CN" sz="2300" dirty="0">
                <a:latin typeface="+mn-ea"/>
                <a:cs typeface="+mn-ea"/>
              </a:rPr>
              <a:t> </a:t>
            </a:r>
            <a:r>
              <a:rPr lang="zh-CN" altLang="zh-CN" sz="2300" dirty="0">
                <a:latin typeface="+mn-ea"/>
                <a:cs typeface="+mn-ea"/>
              </a:rPr>
              <a:t>答：对于新生2020年9月-12月的医保是赠送给学生的，因此，需要在2020年12月购买医保生效之后方可进行报销，具体时间一般在次年2月份左右。</a:t>
            </a:r>
            <a:endParaRPr lang="zh-CN" altLang="zh-CN" sz="2300" dirty="0">
              <a:latin typeface="+mn-ea"/>
              <a:cs typeface="+mn-ea"/>
            </a:endParaRPr>
          </a:p>
          <a:p>
            <a:pPr lvl="0" algn="l" fontAlgn="auto">
              <a:lnSpc>
                <a:spcPts val="2500"/>
              </a:lnSpc>
              <a:spcBef>
                <a:spcPts val="0"/>
              </a:spcBef>
            </a:pPr>
            <a:endParaRPr lang="zh-CN" altLang="zh-CN" sz="2000" dirty="0">
              <a:latin typeface="+mn-ea"/>
              <a:cs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保险</a:t>
            </a:r>
            <a:r>
              <a:rPr lang="zh-CN" altLang="en-US" b="1" dirty="0"/>
              <a:t>常见</a:t>
            </a:r>
            <a:r>
              <a:rPr lang="en-US" altLang="zh-CN" b="1" dirty="0"/>
              <a:t>Q&amp;A</a:t>
            </a:r>
            <a:endParaRPr lang="zh-CN" altLang="en-US" dirty="0"/>
          </a:p>
        </p:txBody>
      </p:sp>
      <p:sp>
        <p:nvSpPr>
          <p:cNvPr id="3" name="内容占位符 2"/>
          <p:cNvSpPr>
            <a:spLocks noGrp="1"/>
          </p:cNvSpPr>
          <p:nvPr>
            <p:ph idx="1"/>
          </p:nvPr>
        </p:nvSpPr>
        <p:spPr/>
        <p:txBody>
          <a:bodyPr/>
          <a:lstStyle/>
          <a:p>
            <a:pPr lvl="0" fontAlgn="auto">
              <a:lnSpc>
                <a:spcPts val="2800"/>
              </a:lnSpc>
              <a:spcBef>
                <a:spcPts val="0"/>
              </a:spcBef>
            </a:pPr>
            <a:r>
              <a:rPr lang="en-US" altLang="zh-CN" b="1" dirty="0"/>
              <a:t>3. </a:t>
            </a:r>
            <a:r>
              <a:rPr lang="zh-CN" altLang="zh-CN" b="1" dirty="0"/>
              <a:t>学制为</a:t>
            </a:r>
            <a:r>
              <a:rPr lang="en-US" altLang="zh-CN" b="1" dirty="0"/>
              <a:t>2.5</a:t>
            </a:r>
            <a:r>
              <a:rPr lang="zh-CN" altLang="zh-CN" b="1" dirty="0"/>
              <a:t>年的硕士研究生应该怎么缴费？</a:t>
            </a:r>
            <a:endParaRPr lang="zh-CN" altLang="zh-CN" dirty="0"/>
          </a:p>
          <a:p>
            <a:pPr fontAlgn="auto">
              <a:lnSpc>
                <a:spcPts val="2800"/>
              </a:lnSpc>
              <a:spcBef>
                <a:spcPts val="0"/>
              </a:spcBef>
            </a:pPr>
            <a:r>
              <a:rPr lang="zh-CN" altLang="zh-CN" dirty="0"/>
              <a:t>答：“商保”按照</a:t>
            </a:r>
            <a:r>
              <a:rPr lang="en-US" altLang="zh-CN" dirty="0"/>
              <a:t>3</a:t>
            </a:r>
            <a:r>
              <a:rPr lang="zh-CN" altLang="zh-CN" dirty="0"/>
              <a:t>年期限购买，</a:t>
            </a:r>
            <a:r>
              <a:rPr lang="zh-CN" altLang="en-US" dirty="0"/>
              <a:t>保险期从入学当年的</a:t>
            </a:r>
            <a:r>
              <a:rPr lang="en-US" altLang="zh-CN" dirty="0"/>
              <a:t>9</a:t>
            </a:r>
            <a:r>
              <a:rPr lang="zh-CN" altLang="en-US" dirty="0"/>
              <a:t>月</a:t>
            </a:r>
            <a:r>
              <a:rPr lang="en-US" altLang="zh-CN" dirty="0"/>
              <a:t>1</a:t>
            </a:r>
            <a:r>
              <a:rPr lang="zh-CN" altLang="en-US" dirty="0"/>
              <a:t>日至正常学制结束当年的</a:t>
            </a:r>
            <a:r>
              <a:rPr lang="en-US" altLang="zh-CN" dirty="0"/>
              <a:t>12</a:t>
            </a:r>
            <a:r>
              <a:rPr lang="zh-CN" altLang="en-US" dirty="0"/>
              <a:t>月</a:t>
            </a:r>
            <a:r>
              <a:rPr lang="en-US" altLang="zh-CN" dirty="0"/>
              <a:t>31</a:t>
            </a:r>
            <a:r>
              <a:rPr lang="zh-CN" altLang="en-US" dirty="0"/>
              <a:t>日</a:t>
            </a:r>
            <a:r>
              <a:rPr lang="zh-CN" altLang="zh-CN" dirty="0"/>
              <a:t>。“医保”每年购买，对于毕业生，期限至当年</a:t>
            </a:r>
            <a:r>
              <a:rPr lang="en-US" altLang="zh-CN" dirty="0"/>
              <a:t>12</a:t>
            </a:r>
            <a:r>
              <a:rPr lang="zh-CN" altLang="zh-CN" dirty="0"/>
              <a:t>月</a:t>
            </a:r>
            <a:r>
              <a:rPr lang="en-US" altLang="zh-CN" dirty="0"/>
              <a:t>31</a:t>
            </a:r>
            <a:r>
              <a:rPr lang="zh-CN" altLang="zh-CN" dirty="0"/>
              <a:t>日。</a:t>
            </a:r>
            <a:endParaRPr lang="zh-CN" altLang="zh-CN" dirty="0"/>
          </a:p>
          <a:p>
            <a:pPr fontAlgn="auto">
              <a:lnSpc>
                <a:spcPts val="2800"/>
              </a:lnSpc>
              <a:spcBef>
                <a:spcPts val="0"/>
              </a:spcBef>
            </a:pPr>
            <a:r>
              <a:rPr lang="en-US" altLang="zh-CN" dirty="0"/>
              <a:t> </a:t>
            </a:r>
            <a:endParaRPr lang="zh-CN" altLang="zh-CN" dirty="0"/>
          </a:p>
          <a:p>
            <a:pPr lvl="0" fontAlgn="auto">
              <a:lnSpc>
                <a:spcPts val="2800"/>
              </a:lnSpc>
              <a:spcBef>
                <a:spcPts val="0"/>
              </a:spcBef>
            </a:pPr>
            <a:r>
              <a:rPr lang="en-US" altLang="zh-CN" b="1" dirty="0"/>
              <a:t>4. </a:t>
            </a:r>
            <a:r>
              <a:rPr lang="zh-CN" altLang="zh-CN" b="1" dirty="0"/>
              <a:t>如何确认自己已经参保？</a:t>
            </a:r>
            <a:endParaRPr lang="zh-CN" altLang="zh-CN" dirty="0"/>
          </a:p>
          <a:p>
            <a:pPr fontAlgn="auto">
              <a:lnSpc>
                <a:spcPts val="2800"/>
              </a:lnSpc>
              <a:spcBef>
                <a:spcPts val="0"/>
              </a:spcBef>
            </a:pPr>
            <a:r>
              <a:rPr lang="zh-CN" altLang="zh-CN" dirty="0"/>
              <a:t>答：“商保”参保情况可致电保险公司电话：</a:t>
            </a:r>
            <a:r>
              <a:rPr lang="en-US" altLang="zh-CN" dirty="0"/>
              <a:t>95519,</a:t>
            </a:r>
            <a:r>
              <a:rPr lang="zh-CN" altLang="zh-CN" dirty="0"/>
              <a:t>也可以登录事务中心网站进行查询；“医保”参保情况可登录校医院网站自行查询或者到学生服务中心综合业务窗口（</a:t>
            </a:r>
            <a:r>
              <a:rPr lang="en-US" altLang="zh-CN" dirty="0"/>
              <a:t>13</a:t>
            </a:r>
            <a:r>
              <a:rPr lang="zh-CN" altLang="zh-CN" dirty="0"/>
              <a:t>号、</a:t>
            </a:r>
            <a:r>
              <a:rPr lang="en-US" altLang="zh-CN" dirty="0"/>
              <a:t>14</a:t>
            </a:r>
            <a:r>
              <a:rPr lang="zh-CN" altLang="zh-CN" dirty="0"/>
              <a:t>号）咨询。</a:t>
            </a:r>
            <a:endParaRPr lang="zh-CN" altLang="zh-CN" dirty="0"/>
          </a:p>
          <a:p>
            <a:pPr fontAlgn="auto">
              <a:lnSpc>
                <a:spcPts val="2800"/>
              </a:lnSpc>
              <a:spcBef>
                <a:spcPts val="0"/>
              </a:spcBef>
            </a:pP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保险</a:t>
            </a:r>
            <a:r>
              <a:rPr lang="zh-CN" altLang="en-US" b="1" dirty="0"/>
              <a:t>常见</a:t>
            </a:r>
            <a:r>
              <a:rPr lang="en-US" altLang="zh-CN" b="1" dirty="0"/>
              <a:t>Q&amp;A</a:t>
            </a:r>
            <a:endParaRPr lang="zh-CN" altLang="en-US" dirty="0"/>
          </a:p>
        </p:txBody>
      </p:sp>
      <p:sp>
        <p:nvSpPr>
          <p:cNvPr id="3" name="内容占位符 2"/>
          <p:cNvSpPr>
            <a:spLocks noGrp="1"/>
          </p:cNvSpPr>
          <p:nvPr>
            <p:ph idx="1"/>
          </p:nvPr>
        </p:nvSpPr>
        <p:spPr/>
        <p:txBody>
          <a:bodyPr>
            <a:normAutofit/>
          </a:bodyPr>
          <a:lstStyle/>
          <a:p>
            <a:pPr lvl="0"/>
            <a:r>
              <a:rPr lang="en-US" altLang="zh-CN" b="1" dirty="0"/>
              <a:t>5. </a:t>
            </a:r>
            <a:r>
              <a:rPr lang="zh-CN" altLang="zh-CN" b="1" dirty="0"/>
              <a:t>留学生如何购买保险？</a:t>
            </a:r>
            <a:endParaRPr lang="zh-CN" altLang="zh-CN" dirty="0"/>
          </a:p>
          <a:p>
            <a:r>
              <a:rPr lang="zh-CN" altLang="zh-CN" dirty="0"/>
              <a:t>答：留学生保险事宜由留学生服务中心负责，具体业务可向留学生服务中心咨询，新行政楼</a:t>
            </a:r>
            <a:r>
              <a:rPr lang="en-US" altLang="zh-CN" dirty="0"/>
              <a:t>B204</a:t>
            </a:r>
            <a:r>
              <a:rPr lang="zh-CN" altLang="zh-CN" dirty="0"/>
              <a:t>，电话</a:t>
            </a:r>
            <a:r>
              <a:rPr lang="en-US" altLang="zh-CN" dirty="0"/>
              <a:t>34203955</a:t>
            </a:r>
            <a:r>
              <a:rPr lang="zh-CN" altLang="zh-CN" dirty="0"/>
              <a:t>。</a:t>
            </a:r>
            <a:endParaRPr lang="zh-CN" altLang="zh-CN" dirty="0"/>
          </a:p>
          <a:p>
            <a:pPr lvl="0"/>
            <a:r>
              <a:rPr lang="en-US" altLang="zh-CN" b="1" dirty="0"/>
              <a:t>6. </a:t>
            </a:r>
            <a:r>
              <a:rPr lang="zh-CN" altLang="zh-CN" b="1" dirty="0"/>
              <a:t>错过了保险购买时间，如何补买？</a:t>
            </a:r>
            <a:endParaRPr lang="zh-CN" altLang="zh-CN" dirty="0"/>
          </a:p>
          <a:p>
            <a:r>
              <a:rPr lang="zh-CN" altLang="zh-CN" dirty="0"/>
              <a:t>答：当年一般</a:t>
            </a:r>
            <a:r>
              <a:rPr lang="en-US" altLang="zh-CN" dirty="0"/>
              <a:t>4</a:t>
            </a:r>
            <a:r>
              <a:rPr lang="zh-CN" altLang="zh-CN" dirty="0"/>
              <a:t>月初春博入学时可以和春博新生一起补买当年度的“医保”，每年</a:t>
            </a:r>
            <a:r>
              <a:rPr lang="en-US" altLang="zh-CN" dirty="0"/>
              <a:t>9</a:t>
            </a:r>
            <a:r>
              <a:rPr lang="zh-CN" altLang="zh-CN" dirty="0"/>
              <a:t>月可申请补买“商保”。</a:t>
            </a:r>
            <a:endParaRPr lang="zh-CN" altLang="zh-CN" dirty="0"/>
          </a:p>
          <a:p>
            <a:pPr lvl="0"/>
            <a:r>
              <a:rPr lang="en-US" altLang="zh-CN" b="1" dirty="0"/>
              <a:t>7. </a:t>
            </a:r>
            <a:r>
              <a:rPr lang="zh-CN" altLang="zh-CN" b="1" dirty="0"/>
              <a:t>已经购买保险，想要退保，如何办理？</a:t>
            </a:r>
            <a:endParaRPr lang="zh-CN" altLang="zh-CN" dirty="0"/>
          </a:p>
          <a:p>
            <a:r>
              <a:rPr lang="zh-CN" altLang="zh-CN" dirty="0"/>
              <a:t>答：退保同学携保单、身份证双面复印件、银行卡双面复印件和学校开具的离校证明到学生服务中心一楼服务大厅综合业务窗口（</a:t>
            </a:r>
            <a:r>
              <a:rPr lang="en-US" altLang="zh-CN" dirty="0"/>
              <a:t>13</a:t>
            </a:r>
            <a:r>
              <a:rPr lang="zh-CN" altLang="zh-CN" dirty="0"/>
              <a:t>号、</a:t>
            </a:r>
            <a:r>
              <a:rPr lang="en-US" altLang="zh-CN" dirty="0"/>
              <a:t>14</a:t>
            </a:r>
            <a:r>
              <a:rPr lang="zh-CN" altLang="zh-CN" dirty="0"/>
              <a:t>号）办理。</a:t>
            </a:r>
            <a:endParaRPr lang="zh-CN" altLang="zh-C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保险</a:t>
            </a:r>
            <a:r>
              <a:rPr lang="zh-CN" altLang="en-US" b="1" dirty="0"/>
              <a:t>常见</a:t>
            </a:r>
            <a:r>
              <a:rPr lang="en-US" altLang="zh-CN" b="1" dirty="0"/>
              <a:t>Q&amp;A</a:t>
            </a:r>
            <a:endParaRPr lang="zh-CN" altLang="en-US" dirty="0"/>
          </a:p>
        </p:txBody>
      </p:sp>
      <p:sp>
        <p:nvSpPr>
          <p:cNvPr id="3" name="内容占位符 2"/>
          <p:cNvSpPr>
            <a:spLocks noGrp="1"/>
          </p:cNvSpPr>
          <p:nvPr>
            <p:ph idx="1"/>
          </p:nvPr>
        </p:nvSpPr>
        <p:spPr/>
        <p:txBody>
          <a:bodyPr>
            <a:normAutofit/>
          </a:bodyPr>
          <a:lstStyle/>
          <a:p>
            <a:pPr lvl="0"/>
            <a:r>
              <a:rPr lang="en-US" altLang="zh-CN" b="1" dirty="0"/>
              <a:t>8. </a:t>
            </a:r>
            <a:r>
              <a:rPr lang="zh-CN" altLang="zh-CN" b="1" dirty="0"/>
              <a:t>如何进行商保理赔？</a:t>
            </a:r>
            <a:endParaRPr lang="zh-CN" altLang="zh-CN" dirty="0"/>
          </a:p>
          <a:p>
            <a:r>
              <a:rPr lang="zh-CN" altLang="zh-CN" dirty="0"/>
              <a:t>在完成医保报销之后：</a:t>
            </a:r>
            <a:endParaRPr lang="zh-CN" altLang="zh-CN" dirty="0"/>
          </a:p>
          <a:p>
            <a:pPr lvl="0"/>
            <a:r>
              <a:rPr lang="zh-CN" altLang="zh-CN" dirty="0"/>
              <a:t>若本次报销总金额低于</a:t>
            </a:r>
            <a:r>
              <a:rPr lang="en-US" altLang="zh-CN" dirty="0"/>
              <a:t>10000</a:t>
            </a:r>
            <a:r>
              <a:rPr lang="zh-CN" altLang="zh-CN" dirty="0"/>
              <a:t>元，且不是大病报销</a:t>
            </a:r>
            <a:endParaRPr lang="zh-CN" altLang="zh-CN" dirty="0"/>
          </a:p>
          <a:p>
            <a:r>
              <a:rPr lang="zh-CN" altLang="zh-CN" dirty="0"/>
              <a:t>关注“中国人寿股份上海市分公司服务号”公众号（二维码见文末），依次点击“产品中心”—“学生平安保险”—“学生险线上理赔申请”进行注册、理赔申请、理赔查询操作。</a:t>
            </a:r>
            <a:endParaRPr lang="zh-CN" altLang="zh-CN" dirty="0"/>
          </a:p>
          <a:p>
            <a:pPr lvl="0"/>
            <a:r>
              <a:rPr lang="zh-CN" altLang="zh-CN" dirty="0"/>
              <a:t>若本次报销金额高于</a:t>
            </a:r>
            <a:r>
              <a:rPr lang="en-US" altLang="zh-CN" dirty="0"/>
              <a:t>10000</a:t>
            </a:r>
            <a:r>
              <a:rPr lang="zh-CN" altLang="zh-CN" dirty="0"/>
              <a:t>元或者大病报销</a:t>
            </a:r>
            <a:endParaRPr lang="zh-CN" altLang="zh-CN" dirty="0"/>
          </a:p>
          <a:p>
            <a:r>
              <a:rPr lang="zh-CN" altLang="zh-CN" dirty="0"/>
              <a:t>携带相关材料至学生服务中心一楼</a:t>
            </a:r>
            <a:r>
              <a:rPr lang="en-US" altLang="zh-CN" dirty="0"/>
              <a:t>13/14</a:t>
            </a:r>
            <a:r>
              <a:rPr lang="zh-CN" altLang="zh-CN" dirty="0"/>
              <a:t>号窗口报销。</a:t>
            </a:r>
            <a:endParaRPr lang="zh-CN" altLang="zh-C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保险</a:t>
            </a:r>
            <a:r>
              <a:rPr lang="zh-CN" altLang="en-US" b="1" dirty="0"/>
              <a:t>常见</a:t>
            </a:r>
            <a:r>
              <a:rPr lang="en-US" altLang="zh-CN" b="1" dirty="0"/>
              <a:t>Q&amp;A</a:t>
            </a:r>
            <a:endParaRPr lang="zh-CN" altLang="en-US" dirty="0"/>
          </a:p>
        </p:txBody>
      </p:sp>
      <p:sp>
        <p:nvSpPr>
          <p:cNvPr id="3" name="内容占位符 2"/>
          <p:cNvSpPr>
            <a:spLocks noGrp="1"/>
          </p:cNvSpPr>
          <p:nvPr>
            <p:ph idx="1"/>
          </p:nvPr>
        </p:nvSpPr>
        <p:spPr/>
        <p:txBody>
          <a:bodyPr>
            <a:normAutofit fontScale="77500" lnSpcReduction="20000"/>
          </a:bodyPr>
          <a:lstStyle/>
          <a:p>
            <a:pPr lvl="0">
              <a:lnSpc>
                <a:spcPct val="120000"/>
              </a:lnSpc>
            </a:pPr>
            <a:r>
              <a:rPr lang="en-US" altLang="zh-CN" b="1" dirty="0"/>
              <a:t>9. </a:t>
            </a:r>
            <a:r>
              <a:rPr lang="zh-CN" altLang="zh-CN" b="1" dirty="0"/>
              <a:t>什么是“大病”？</a:t>
            </a:r>
            <a:endParaRPr lang="zh-CN" altLang="zh-CN" dirty="0"/>
          </a:p>
          <a:p>
            <a:pPr>
              <a:lnSpc>
                <a:spcPct val="120000"/>
              </a:lnSpc>
            </a:pPr>
            <a:r>
              <a:rPr lang="zh-CN" altLang="zh-CN" dirty="0"/>
              <a:t>大病的判定以医保报销为准，如果是大病，在医保报销时会开具大病专用报销凭证。</a:t>
            </a:r>
            <a:endParaRPr lang="zh-CN" altLang="zh-CN" dirty="0"/>
          </a:p>
          <a:p>
            <a:pPr>
              <a:lnSpc>
                <a:spcPct val="120000"/>
              </a:lnSpc>
            </a:pPr>
            <a:r>
              <a:rPr lang="en-US" altLang="zh-CN" dirty="0"/>
              <a:t> </a:t>
            </a:r>
            <a:endParaRPr lang="zh-CN" altLang="zh-CN" dirty="0"/>
          </a:p>
          <a:p>
            <a:pPr lvl="0">
              <a:lnSpc>
                <a:spcPct val="120000"/>
              </a:lnSpc>
            </a:pPr>
            <a:r>
              <a:rPr lang="en-US" altLang="zh-CN" b="1" dirty="0"/>
              <a:t>10. </a:t>
            </a:r>
            <a:r>
              <a:rPr lang="zh-CN" altLang="zh-CN" b="1" dirty="0"/>
              <a:t>商保报销需要准备哪些材料？</a:t>
            </a:r>
            <a:endParaRPr lang="zh-CN" altLang="zh-CN" dirty="0"/>
          </a:p>
          <a:p>
            <a:pPr lvl="0">
              <a:lnSpc>
                <a:spcPct val="120000"/>
              </a:lnSpc>
            </a:pPr>
            <a:r>
              <a:rPr lang="zh-CN" altLang="zh-CN" dirty="0"/>
              <a:t>住院报销需要：对医保报销凭证、收据、出院小结、费用明细单（若前几项材料已经于医保报销流程中提交，则需要准备其对应的复印件）、身份证和银行卡复印件（网上报销时只需要拍照上传即可）。</a:t>
            </a:r>
            <a:endParaRPr lang="zh-CN" altLang="zh-CN" dirty="0"/>
          </a:p>
          <a:p>
            <a:pPr lvl="0">
              <a:lnSpc>
                <a:spcPct val="120000"/>
              </a:lnSpc>
            </a:pPr>
            <a:r>
              <a:rPr lang="zh-CN" altLang="zh-CN" dirty="0"/>
              <a:t>意外伤害报销需要：医保报销凭证（未进行医保报销则不需要）、病历卡、收据、身份证和银行卡（网上报销时只需要拍照上传即可）。</a:t>
            </a:r>
            <a:endParaRPr lang="zh-CN" altLang="zh-CN" dirty="0"/>
          </a:p>
          <a:p>
            <a:pPr lvl="0">
              <a:lnSpc>
                <a:spcPct val="120000"/>
              </a:lnSpc>
            </a:pPr>
            <a:r>
              <a:rPr lang="en-US" altLang="zh-CN" b="1" dirty="0"/>
              <a:t>11. </a:t>
            </a:r>
            <a:r>
              <a:rPr lang="zh-CN" altLang="zh-CN" b="1" dirty="0"/>
              <a:t>我已经报销了医保，但报销凭证丢失，我还想报销商保，该如何处理？</a:t>
            </a:r>
            <a:endParaRPr lang="zh-CN" altLang="zh-CN" dirty="0"/>
          </a:p>
          <a:p>
            <a:pPr>
              <a:lnSpc>
                <a:spcPct val="120000"/>
              </a:lnSpc>
            </a:pPr>
            <a:r>
              <a:rPr lang="zh-CN" altLang="zh-CN" dirty="0"/>
              <a:t>联系校医院补办，无报销凭证则无法报销商保。</a:t>
            </a:r>
            <a:endParaRPr lang="zh-CN" altLang="zh-C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保险</a:t>
            </a:r>
            <a:r>
              <a:rPr lang="zh-CN" altLang="en-US" b="1" dirty="0"/>
              <a:t>常见</a:t>
            </a:r>
            <a:r>
              <a:rPr lang="en-US" altLang="zh-CN" b="1" dirty="0"/>
              <a:t>Q&amp;A</a:t>
            </a:r>
            <a:endParaRPr lang="zh-CN" altLang="en-US" dirty="0"/>
          </a:p>
        </p:txBody>
      </p:sp>
      <p:sp>
        <p:nvSpPr>
          <p:cNvPr id="3" name="内容占位符 2"/>
          <p:cNvSpPr>
            <a:spLocks noGrp="1"/>
          </p:cNvSpPr>
          <p:nvPr>
            <p:ph idx="1"/>
          </p:nvPr>
        </p:nvSpPr>
        <p:spPr/>
        <p:txBody>
          <a:bodyPr>
            <a:normAutofit fontScale="92500"/>
          </a:bodyPr>
          <a:lstStyle/>
          <a:p>
            <a:pPr lvl="0">
              <a:lnSpc>
                <a:spcPct val="110000"/>
              </a:lnSpc>
            </a:pPr>
            <a:r>
              <a:rPr lang="en-US" altLang="zh-CN" b="1" dirty="0"/>
              <a:t>12. </a:t>
            </a:r>
            <a:r>
              <a:rPr lang="zh-CN" altLang="zh-CN" b="1" dirty="0"/>
              <a:t>我在进行医保报销时上交了材料，但我忘记复印了，怎么办？</a:t>
            </a:r>
            <a:endParaRPr lang="zh-CN" altLang="zh-CN" dirty="0"/>
          </a:p>
          <a:p>
            <a:pPr>
              <a:lnSpc>
                <a:spcPct val="110000"/>
              </a:lnSpc>
            </a:pPr>
            <a:r>
              <a:rPr lang="zh-CN" altLang="zh-CN" dirty="0"/>
              <a:t>若有完整、清晰的照片，打印后也可以报销。</a:t>
            </a:r>
            <a:endParaRPr lang="zh-CN" altLang="zh-CN" dirty="0"/>
          </a:p>
          <a:p>
            <a:pPr lvl="0">
              <a:lnSpc>
                <a:spcPct val="110000"/>
              </a:lnSpc>
            </a:pPr>
            <a:r>
              <a:rPr lang="en-US" altLang="zh-CN" b="1" dirty="0"/>
              <a:t>13. </a:t>
            </a:r>
            <a:r>
              <a:rPr lang="zh-CN" altLang="zh-CN" b="1" dirty="0"/>
              <a:t>徐汇校区的同学应该如何报销商保？</a:t>
            </a:r>
            <a:endParaRPr lang="zh-CN" altLang="zh-CN" dirty="0"/>
          </a:p>
          <a:p>
            <a:pPr>
              <a:lnSpc>
                <a:spcPct val="110000"/>
              </a:lnSpc>
            </a:pPr>
            <a:r>
              <a:rPr lang="zh-CN" altLang="zh-CN" dirty="0"/>
              <a:t>报销总金额低于</a:t>
            </a:r>
            <a:r>
              <a:rPr lang="en-US" altLang="zh-CN" dirty="0"/>
              <a:t>10000</a:t>
            </a:r>
            <a:r>
              <a:rPr lang="zh-CN" altLang="zh-CN" dirty="0"/>
              <a:t>元且非大病报销可以直接申请网上理赔，报销流程相同。</a:t>
            </a:r>
            <a:endParaRPr lang="zh-CN" altLang="zh-CN" dirty="0"/>
          </a:p>
          <a:p>
            <a:pPr>
              <a:lnSpc>
                <a:spcPct val="110000"/>
              </a:lnSpc>
            </a:pPr>
            <a:r>
              <a:rPr lang="zh-CN" altLang="zh-CN" dirty="0"/>
              <a:t>报销总金额超过</a:t>
            </a:r>
            <a:r>
              <a:rPr lang="en-US" altLang="zh-CN" dirty="0"/>
              <a:t>10000</a:t>
            </a:r>
            <a:r>
              <a:rPr lang="zh-CN" altLang="zh-CN" dirty="0"/>
              <a:t>元或者为大病报销的同学可以直接到保险公司柜面（凯旋北路</a:t>
            </a:r>
            <a:r>
              <a:rPr lang="en-US" altLang="zh-CN" dirty="0"/>
              <a:t> 1305 </a:t>
            </a:r>
            <a:r>
              <a:rPr lang="zh-CN" altLang="zh-CN" dirty="0"/>
              <a:t>号）交理赔材料。</a:t>
            </a:r>
            <a:endParaRPr lang="zh-CN" altLang="zh-CN" dirty="0"/>
          </a:p>
          <a:p>
            <a:pPr lvl="0">
              <a:lnSpc>
                <a:spcPct val="110000"/>
              </a:lnSpc>
            </a:pPr>
            <a:r>
              <a:rPr lang="en-US" altLang="zh-CN" b="1" dirty="0"/>
              <a:t>14. </a:t>
            </a:r>
            <a:r>
              <a:rPr lang="zh-CN" altLang="zh-CN" b="1" dirty="0"/>
              <a:t>商保的报销比例是多少？</a:t>
            </a:r>
            <a:endParaRPr lang="zh-CN" altLang="zh-CN" dirty="0"/>
          </a:p>
          <a:p>
            <a:pPr>
              <a:lnSpc>
                <a:spcPct val="110000"/>
              </a:lnSpc>
            </a:pPr>
            <a:r>
              <a:rPr lang="zh-CN" altLang="zh-CN" dirty="0"/>
              <a:t>由保险公司根据情况决定，无明确比例，如果想知道比例可以致电保险公司（电话</a:t>
            </a:r>
            <a:r>
              <a:rPr lang="en-US" altLang="zh-CN" dirty="0"/>
              <a:t>95519</a:t>
            </a:r>
            <a:r>
              <a:rPr lang="zh-CN" altLang="zh-CN" dirty="0"/>
              <a:t>）。</a:t>
            </a:r>
            <a:endParaRPr lang="zh-CN" altLang="zh-C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保险</a:t>
            </a:r>
            <a:r>
              <a:rPr lang="zh-CN" altLang="en-US" b="1" dirty="0"/>
              <a:t>常见</a:t>
            </a:r>
            <a:r>
              <a:rPr lang="en-US" altLang="zh-CN" b="1" dirty="0"/>
              <a:t>Q&amp;A</a:t>
            </a:r>
            <a:endParaRPr lang="zh-CN" altLang="en-US" dirty="0"/>
          </a:p>
        </p:txBody>
      </p:sp>
      <p:sp>
        <p:nvSpPr>
          <p:cNvPr id="3" name="内容占位符 2"/>
          <p:cNvSpPr>
            <a:spLocks noGrp="1"/>
          </p:cNvSpPr>
          <p:nvPr>
            <p:ph idx="1"/>
          </p:nvPr>
        </p:nvSpPr>
        <p:spPr>
          <a:xfrm>
            <a:off x="611560" y="1268760"/>
            <a:ext cx="8136904" cy="5040560"/>
          </a:xfrm>
        </p:spPr>
        <p:txBody>
          <a:bodyPr>
            <a:normAutofit fontScale="77500" lnSpcReduction="20000"/>
          </a:bodyPr>
          <a:lstStyle/>
          <a:p>
            <a:pPr lvl="0">
              <a:lnSpc>
                <a:spcPct val="120000"/>
              </a:lnSpc>
            </a:pPr>
            <a:r>
              <a:rPr lang="en-US" altLang="zh-CN" b="1" dirty="0"/>
              <a:t>15. </a:t>
            </a:r>
            <a:r>
              <a:rPr lang="zh-CN" altLang="zh-CN" b="1" dirty="0"/>
              <a:t>以下为学生参保的特殊情况，医保和商保购买资格同步。</a:t>
            </a:r>
            <a:endParaRPr lang="zh-CN" altLang="zh-CN" dirty="0"/>
          </a:p>
          <a:p>
            <a:pPr>
              <a:lnSpc>
                <a:spcPct val="120000"/>
              </a:lnSpc>
            </a:pPr>
            <a:r>
              <a:rPr lang="zh-CN" altLang="zh-CN" dirty="0"/>
              <a:t>本科生：</a:t>
            </a:r>
            <a:br>
              <a:rPr lang="en-US" altLang="zh-CN" dirty="0"/>
            </a:br>
            <a:r>
              <a:rPr lang="zh-CN" altLang="zh-CN" dirty="0"/>
              <a:t>（</a:t>
            </a:r>
            <a:r>
              <a:rPr lang="en-US" altLang="zh-CN" dirty="0"/>
              <a:t>1</a:t>
            </a:r>
            <a:r>
              <a:rPr lang="zh-CN" altLang="zh-CN" dirty="0"/>
              <a:t>）体育系本科生高水平运动员中，具有社保身份证，不予参保；</a:t>
            </a:r>
            <a:br>
              <a:rPr lang="en-US" altLang="zh-CN" dirty="0"/>
            </a:br>
            <a:r>
              <a:rPr lang="zh-CN" altLang="zh-CN" dirty="0"/>
              <a:t>（</a:t>
            </a:r>
            <a:r>
              <a:rPr lang="en-US" altLang="zh-CN" dirty="0"/>
              <a:t>2</a:t>
            </a:r>
            <a:r>
              <a:rPr lang="zh-CN" altLang="zh-CN" dirty="0"/>
              <a:t>）中医药大学委培生，在所在学院统一参保；</a:t>
            </a:r>
            <a:br>
              <a:rPr lang="en-US" altLang="zh-CN" dirty="0"/>
            </a:br>
            <a:r>
              <a:rPr lang="zh-CN" altLang="zh-CN" dirty="0"/>
              <a:t>（</a:t>
            </a:r>
            <a:r>
              <a:rPr lang="en-US" altLang="zh-CN" dirty="0"/>
              <a:t>3</a:t>
            </a:r>
            <a:r>
              <a:rPr lang="zh-CN" altLang="zh-CN" dirty="0"/>
              <a:t>）经过市医保局审核后，具有社会身份者，不予参保。</a:t>
            </a:r>
            <a:br>
              <a:rPr lang="en-US" altLang="zh-CN" dirty="0"/>
            </a:br>
            <a:r>
              <a:rPr lang="zh-CN" altLang="zh-CN" dirty="0"/>
              <a:t>研究生：</a:t>
            </a:r>
            <a:br>
              <a:rPr lang="en-US" altLang="zh-CN" dirty="0"/>
            </a:br>
            <a:r>
              <a:rPr lang="zh-CN" altLang="zh-CN" dirty="0"/>
              <a:t>（</a:t>
            </a:r>
            <a:r>
              <a:rPr lang="en-US" altLang="zh-CN" dirty="0"/>
              <a:t>1</a:t>
            </a:r>
            <a:r>
              <a:rPr lang="zh-CN" altLang="zh-CN" dirty="0"/>
              <a:t>）定向与委培硕士、博士，具有社保身份者，不予参保；</a:t>
            </a:r>
            <a:br>
              <a:rPr lang="en-US" altLang="zh-CN" dirty="0"/>
            </a:br>
            <a:r>
              <a:rPr lang="zh-CN" altLang="zh-CN" dirty="0"/>
              <a:t>（</a:t>
            </a:r>
            <a:r>
              <a:rPr lang="en-US" altLang="zh-CN" dirty="0"/>
              <a:t>2</a:t>
            </a:r>
            <a:r>
              <a:rPr lang="zh-CN" altLang="zh-CN" dirty="0"/>
              <a:t>）非定向延期博士生，已结业者，不予参保；（特殊情况下，由院系决定）</a:t>
            </a:r>
            <a:br>
              <a:rPr lang="en-US" altLang="zh-CN" dirty="0"/>
            </a:br>
            <a:r>
              <a:rPr lang="zh-CN" altLang="zh-CN" dirty="0"/>
              <a:t>（</a:t>
            </a:r>
            <a:r>
              <a:rPr lang="en-US" altLang="zh-CN" dirty="0"/>
              <a:t>3</a:t>
            </a:r>
            <a:r>
              <a:rPr lang="zh-CN" altLang="zh-CN" dirty="0"/>
              <a:t>）强军计划中的研究生（现役军人），不予参保；强军计划中的本科生予以参保。</a:t>
            </a:r>
            <a:endParaRPr lang="zh-CN" altLang="zh-CN" dirty="0"/>
          </a:p>
          <a:p>
            <a:pPr>
              <a:lnSpc>
                <a:spcPct val="120000"/>
              </a:lnSpc>
            </a:pPr>
            <a:r>
              <a:rPr lang="zh-CN" altLang="zh-CN" dirty="0"/>
              <a:t>（</a:t>
            </a:r>
            <a:r>
              <a:rPr lang="en-US" altLang="zh-CN" dirty="0"/>
              <a:t>4</a:t>
            </a:r>
            <a:r>
              <a:rPr lang="zh-CN" altLang="zh-CN" dirty="0"/>
              <a:t>）少民计划中的定向培养研究生，可予参保；定向生中的援疆计划及少民骨干，可予参保。</a:t>
            </a:r>
            <a:br>
              <a:rPr lang="en-US" altLang="zh-CN" dirty="0"/>
            </a:br>
            <a:r>
              <a:rPr lang="zh-CN" altLang="zh-CN" dirty="0"/>
              <a:t>（</a:t>
            </a:r>
            <a:r>
              <a:rPr lang="en-US" altLang="zh-CN" dirty="0"/>
              <a:t>5</a:t>
            </a:r>
            <a:r>
              <a:rPr lang="zh-CN" altLang="zh-CN" dirty="0"/>
              <a:t>）以上研究生中，有特殊情况者，请所在院系向学生处或者校医院提出；</a:t>
            </a:r>
            <a:br>
              <a:rPr lang="en-US" altLang="zh-CN" dirty="0"/>
            </a:br>
            <a:r>
              <a:rPr lang="zh-CN" altLang="zh-CN" dirty="0"/>
              <a:t>（</a:t>
            </a:r>
            <a:r>
              <a:rPr lang="en-US" altLang="zh-CN" dirty="0"/>
              <a:t>6</a:t>
            </a:r>
            <a:r>
              <a:rPr lang="zh-CN" altLang="zh-CN" dirty="0"/>
              <a:t>）经过市医保局审核后，具有社会身份者，不予参保。</a:t>
            </a:r>
            <a:endParaRPr lang="zh-CN"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6435" y="635000"/>
            <a:ext cx="4387215" cy="720090"/>
          </a:xfrm>
        </p:spPr>
        <p:txBody>
          <a:bodyPr/>
          <a:lstStyle/>
          <a:p>
            <a:r>
              <a:rPr lang="zh-CN" altLang="en-US" sz="4400" b="1" dirty="0">
                <a:solidFill>
                  <a:schemeClr val="tx1"/>
                </a:solidFill>
                <a:latin typeface="+mn-lt"/>
                <a:ea typeface="+mn-ea"/>
                <a:cs typeface="+mn-ea"/>
                <a:sym typeface="+mn-lt"/>
              </a:rPr>
              <a:t>大学生城镇居保</a:t>
            </a:r>
            <a:endParaRPr lang="zh-CN" altLang="en-US" sz="4400" b="1" dirty="0">
              <a:solidFill>
                <a:schemeClr val="tx1"/>
              </a:solidFill>
              <a:latin typeface="+mn-lt"/>
              <a:ea typeface="+mn-ea"/>
              <a:cs typeface="+mn-ea"/>
              <a:sym typeface="+mn-lt"/>
            </a:endParaRPr>
          </a:p>
        </p:txBody>
      </p:sp>
      <p:sp>
        <p:nvSpPr>
          <p:cNvPr id="3" name="内容占位符 2"/>
          <p:cNvSpPr>
            <a:spLocks noGrp="1"/>
          </p:cNvSpPr>
          <p:nvPr>
            <p:ph idx="1"/>
          </p:nvPr>
        </p:nvSpPr>
        <p:spPr>
          <a:xfrm>
            <a:off x="520700" y="1087755"/>
            <a:ext cx="7953375" cy="5126990"/>
          </a:xfrm>
        </p:spPr>
        <p:txBody>
          <a:bodyPr>
            <a:noAutofit/>
          </a:bodyPr>
          <a:lstStyle/>
          <a:p>
            <a:pPr marL="342900" lvl="0" indent="-342900" fontAlgn="auto">
              <a:lnSpc>
                <a:spcPts val="4000"/>
              </a:lnSpc>
              <a:spcBef>
                <a:spcPts val="0"/>
              </a:spcBef>
              <a:buFont typeface="Wingdings" panose="05000000000000000000" charset="0"/>
              <a:buChar char=""/>
            </a:pPr>
            <a:r>
              <a:rPr lang="zh-CN" altLang="en-US" b="1" dirty="0">
                <a:cs typeface="+mn-ea"/>
                <a:sym typeface="+mn-lt"/>
              </a:rPr>
              <a:t>在校生必须每年缴费一次，否则不能享受医保待遇。</a:t>
            </a:r>
            <a:endParaRPr lang="zh-CN" altLang="en-US" b="1" dirty="0">
              <a:cs typeface="+mn-ea"/>
              <a:sym typeface="+mn-lt"/>
            </a:endParaRPr>
          </a:p>
          <a:p>
            <a:pPr marL="342900" lvl="0" indent="-342900" fontAlgn="auto">
              <a:lnSpc>
                <a:spcPts val="4000"/>
              </a:lnSpc>
              <a:spcBef>
                <a:spcPts val="0"/>
              </a:spcBef>
              <a:buFont typeface="Wingdings" panose="05000000000000000000" charset="0"/>
              <a:buChar char=""/>
            </a:pPr>
            <a:r>
              <a:rPr lang="en-US" altLang="zh-CN" b="1" dirty="0">
                <a:solidFill>
                  <a:schemeClr val="tx1"/>
                </a:solidFill>
                <a:cs typeface="+mn-ea"/>
                <a:sym typeface="+mn-lt"/>
              </a:rPr>
              <a:t>2017</a:t>
            </a:r>
            <a:r>
              <a:rPr lang="zh-CN" altLang="en-US" b="1" dirty="0">
                <a:solidFill>
                  <a:schemeClr val="tx1"/>
                </a:solidFill>
                <a:cs typeface="+mn-ea"/>
                <a:sym typeface="+mn-lt"/>
              </a:rPr>
              <a:t>年起</a:t>
            </a:r>
            <a:r>
              <a:rPr lang="zh-CN" altLang="en-US" b="1" dirty="0">
                <a:solidFill>
                  <a:srgbClr val="C00000"/>
                </a:solidFill>
                <a:cs typeface="+mn-ea"/>
                <a:sym typeface="+mn-lt"/>
              </a:rPr>
              <a:t>参保方式调整为学生自主进入校医院网站</a:t>
            </a:r>
            <a:r>
              <a:rPr lang="zh-CN" altLang="en-US" b="1" dirty="0">
                <a:solidFill>
                  <a:schemeClr val="tx1"/>
                </a:solidFill>
                <a:cs typeface="+mn-ea"/>
                <a:sym typeface="+mn-lt"/>
              </a:rPr>
              <a:t>:hospital.sjtu.edu.cn</a:t>
            </a:r>
            <a:r>
              <a:rPr lang="zh-CN" altLang="en-US" b="1" dirty="0">
                <a:solidFill>
                  <a:srgbClr val="C00000"/>
                </a:solidFill>
                <a:cs typeface="+mn-ea"/>
                <a:sym typeface="+mn-lt"/>
              </a:rPr>
              <a:t>统一进行“居保”参保信息的确认和缴费。</a:t>
            </a:r>
            <a:endParaRPr lang="zh-CN" altLang="en-US" b="1" dirty="0">
              <a:solidFill>
                <a:srgbClr val="C00000"/>
              </a:solidFill>
              <a:cs typeface="+mn-ea"/>
              <a:sym typeface="+mn-lt"/>
            </a:endParaRPr>
          </a:p>
          <a:p>
            <a:pPr marL="342900" lvl="0" indent="-342900" fontAlgn="auto">
              <a:lnSpc>
                <a:spcPts val="4000"/>
              </a:lnSpc>
              <a:spcBef>
                <a:spcPts val="0"/>
              </a:spcBef>
              <a:buFont typeface="Wingdings" panose="05000000000000000000" charset="0"/>
              <a:buChar char=""/>
            </a:pPr>
            <a:r>
              <a:rPr lang="zh-CN" altLang="en-US" b="1" dirty="0">
                <a:cs typeface="+mn-ea"/>
                <a:sym typeface="+mn-lt"/>
              </a:rPr>
              <a:t>20</a:t>
            </a:r>
            <a:r>
              <a:rPr lang="en-US" b="1" dirty="0">
                <a:cs typeface="+mn-ea"/>
                <a:sym typeface="+mn-lt"/>
              </a:rPr>
              <a:t>21</a:t>
            </a:r>
            <a:r>
              <a:rPr lang="zh-CN" altLang="en-US" b="1" dirty="0">
                <a:cs typeface="+mn-ea"/>
                <a:sym typeface="+mn-lt"/>
              </a:rPr>
              <a:t>年保费为</a:t>
            </a:r>
            <a:r>
              <a:rPr lang="zh-CN" altLang="en-US" b="1" dirty="0">
                <a:solidFill>
                  <a:srgbClr val="C00000"/>
                </a:solidFill>
                <a:cs typeface="+mn-ea"/>
                <a:sym typeface="+mn-lt"/>
              </a:rPr>
              <a:t>1</a:t>
            </a:r>
            <a:r>
              <a:rPr lang="en-US" b="1" dirty="0">
                <a:solidFill>
                  <a:srgbClr val="C00000"/>
                </a:solidFill>
                <a:cs typeface="+mn-ea"/>
                <a:sym typeface="+mn-lt"/>
              </a:rPr>
              <a:t>80</a:t>
            </a:r>
            <a:r>
              <a:rPr lang="zh-CN" altLang="en-US" b="1" dirty="0">
                <a:cs typeface="+mn-ea"/>
                <a:sym typeface="+mn-lt"/>
              </a:rPr>
              <a:t>元/人/年，根据国务院、上海市政府相关文件精神，全日制中国学生（有上海市医保账号的在职研究生除外）必须参加大学生居保，学校要求</a:t>
            </a:r>
            <a:r>
              <a:rPr lang="zh-CN" altLang="en-US" b="1" dirty="0">
                <a:solidFill>
                  <a:srgbClr val="C00000"/>
                </a:solidFill>
                <a:cs typeface="+mn-ea"/>
                <a:sym typeface="+mn-lt"/>
              </a:rPr>
              <a:t>100%全部参保</a:t>
            </a:r>
            <a:r>
              <a:rPr lang="zh-CN" altLang="en-US" b="1" dirty="0">
                <a:cs typeface="+mn-ea"/>
                <a:sym typeface="+mn-lt"/>
              </a:rPr>
              <a:t>。</a:t>
            </a:r>
            <a:r>
              <a:rPr lang="en-US" altLang="zh-CN" b="1" dirty="0">
                <a:cs typeface="+mn-ea"/>
                <a:sym typeface="+mn-lt"/>
              </a:rPr>
              <a:t>2011</a:t>
            </a:r>
            <a:r>
              <a:rPr lang="zh-CN" altLang="en-US" b="1" dirty="0">
                <a:cs typeface="+mn-ea"/>
                <a:sym typeface="+mn-lt"/>
              </a:rPr>
              <a:t>年以来除服兵役、出国、休学等特殊情况，我校参保率基本为</a:t>
            </a:r>
            <a:r>
              <a:rPr lang="en-US" altLang="zh-CN" b="1" dirty="0">
                <a:cs typeface="+mn-ea"/>
                <a:sym typeface="+mn-lt"/>
              </a:rPr>
              <a:t>100%</a:t>
            </a:r>
            <a:r>
              <a:rPr lang="zh-CN" altLang="en-US" b="1" dirty="0">
                <a:cs typeface="+mn-ea"/>
                <a:sym typeface="+mn-lt"/>
              </a:rPr>
              <a:t>。</a:t>
            </a:r>
            <a:endParaRPr lang="zh-CN" altLang="en-US" b="1" dirty="0">
              <a:cs typeface="+mn-ea"/>
              <a:sym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2590" y="556895"/>
            <a:ext cx="7011670" cy="720090"/>
          </a:xfrm>
        </p:spPr>
        <p:txBody>
          <a:bodyPr/>
          <a:lstStyle/>
          <a:p>
            <a:r>
              <a:rPr lang="zh-CN" altLang="en-US" b="1">
                <a:latin typeface="+mn-lt"/>
                <a:ea typeface="+mn-ea"/>
                <a:cs typeface="+mn-ea"/>
                <a:sym typeface="+mn-lt"/>
              </a:rPr>
              <a:t>关注官方微信可获得更多资讯</a:t>
            </a:r>
            <a:endParaRPr lang="zh-CN" altLang="en-US" b="1">
              <a:latin typeface="+mn-lt"/>
              <a:ea typeface="+mn-ea"/>
              <a:cs typeface="+mn-ea"/>
              <a:sym typeface="+mn-lt"/>
            </a:endParaRPr>
          </a:p>
        </p:txBody>
      </p:sp>
      <p:sp>
        <p:nvSpPr>
          <p:cNvPr id="8" name="文本框 7"/>
          <p:cNvSpPr txBox="1"/>
          <p:nvPr/>
        </p:nvSpPr>
        <p:spPr>
          <a:xfrm>
            <a:off x="1115616" y="3794760"/>
            <a:ext cx="1723390" cy="706755"/>
          </a:xfrm>
          <a:prstGeom prst="rect">
            <a:avLst/>
          </a:prstGeom>
          <a:noFill/>
        </p:spPr>
        <p:txBody>
          <a:bodyPr wrap="square" rtlCol="0">
            <a:spAutoFit/>
          </a:bodyPr>
          <a:lstStyle/>
          <a:p>
            <a:pPr algn="ctr"/>
            <a:r>
              <a:rPr lang="zh-CN" altLang="en-US" sz="2000" b="1" dirty="0">
                <a:solidFill>
                  <a:srgbClr val="C00000"/>
                </a:solidFill>
                <a:cs typeface="+mn-ea"/>
                <a:sym typeface="+mn-lt"/>
              </a:rPr>
              <a:t>学生服务中心</a:t>
            </a:r>
            <a:endParaRPr lang="zh-CN" altLang="en-US" sz="2000" b="1" dirty="0">
              <a:solidFill>
                <a:srgbClr val="C00000"/>
              </a:solidFill>
              <a:cs typeface="+mn-ea"/>
              <a:sym typeface="+mn-lt"/>
            </a:endParaRPr>
          </a:p>
          <a:p>
            <a:pPr algn="ctr"/>
            <a:r>
              <a:rPr lang="zh-CN" altLang="en-US" sz="2000" b="1" dirty="0">
                <a:solidFill>
                  <a:srgbClr val="C00000"/>
                </a:solidFill>
                <a:cs typeface="+mn-ea"/>
                <a:sym typeface="+mn-lt"/>
              </a:rPr>
              <a:t>综合业务部</a:t>
            </a:r>
            <a:endParaRPr lang="zh-CN" altLang="en-US" sz="2000" b="1" dirty="0">
              <a:solidFill>
                <a:srgbClr val="C00000"/>
              </a:solidFill>
              <a:cs typeface="+mn-ea"/>
              <a:sym typeface="+mn-lt"/>
            </a:endParaRPr>
          </a:p>
        </p:txBody>
      </p:sp>
      <p:sp>
        <p:nvSpPr>
          <p:cNvPr id="9" name="文本框 8"/>
          <p:cNvSpPr txBox="1"/>
          <p:nvPr/>
        </p:nvSpPr>
        <p:spPr>
          <a:xfrm>
            <a:off x="3179825" y="3755472"/>
            <a:ext cx="2694940" cy="706755"/>
          </a:xfrm>
          <a:prstGeom prst="rect">
            <a:avLst/>
          </a:prstGeom>
          <a:noFill/>
        </p:spPr>
        <p:txBody>
          <a:bodyPr wrap="square" rtlCol="0">
            <a:spAutoFit/>
          </a:bodyPr>
          <a:lstStyle/>
          <a:p>
            <a:pPr algn="ctr"/>
            <a:r>
              <a:rPr lang="zh-CN" altLang="en-US" sz="2000" b="1" dirty="0">
                <a:solidFill>
                  <a:srgbClr val="C00000"/>
                </a:solidFill>
                <a:cs typeface="+mn-ea"/>
                <a:sym typeface="+mn-lt"/>
              </a:rPr>
              <a:t>上海交通大学</a:t>
            </a:r>
            <a:endParaRPr lang="zh-CN" altLang="en-US" sz="2000" b="1" dirty="0">
              <a:solidFill>
                <a:srgbClr val="C00000"/>
              </a:solidFill>
              <a:cs typeface="+mn-ea"/>
              <a:sym typeface="+mn-lt"/>
            </a:endParaRPr>
          </a:p>
          <a:p>
            <a:pPr algn="ctr"/>
            <a:r>
              <a:rPr lang="zh-CN" altLang="en-US" sz="2000" b="1" dirty="0">
                <a:solidFill>
                  <a:srgbClr val="C00000"/>
                </a:solidFill>
                <a:cs typeface="+mn-ea"/>
                <a:sym typeface="+mn-lt"/>
              </a:rPr>
              <a:t>学生事务中心</a:t>
            </a:r>
            <a:endParaRPr lang="zh-CN" altLang="en-US" sz="2000" b="1" dirty="0">
              <a:solidFill>
                <a:srgbClr val="C00000"/>
              </a:solidFill>
              <a:cs typeface="+mn-ea"/>
              <a:sym typeface="+mn-lt"/>
            </a:endParaRPr>
          </a:p>
        </p:txBody>
      </p:sp>
      <p:pic>
        <p:nvPicPr>
          <p:cNvPr id="3" name="图片 2"/>
          <p:cNvPicPr>
            <a:picLocks noChangeAspect="1"/>
          </p:cNvPicPr>
          <p:nvPr/>
        </p:nvPicPr>
        <p:blipFill>
          <a:blip r:embed="rId1"/>
          <a:stretch>
            <a:fillRect/>
          </a:stretch>
        </p:blipFill>
        <p:spPr>
          <a:xfrm>
            <a:off x="3748150" y="1702435"/>
            <a:ext cx="1558800" cy="1569702"/>
          </a:xfrm>
          <a:prstGeom prst="rect">
            <a:avLst/>
          </a:prstGeom>
          <a:ln w="12700">
            <a:solidFill>
              <a:schemeClr val="tx1"/>
            </a:solidFill>
          </a:ln>
        </p:spPr>
      </p:pic>
      <p:pic>
        <p:nvPicPr>
          <p:cNvPr id="6" name="图片 5"/>
          <p:cNvPicPr>
            <a:picLocks noChangeAspect="1"/>
          </p:cNvPicPr>
          <p:nvPr/>
        </p:nvPicPr>
        <p:blipFill>
          <a:blip r:embed="rId2"/>
          <a:stretch>
            <a:fillRect/>
          </a:stretch>
        </p:blipFill>
        <p:spPr>
          <a:xfrm>
            <a:off x="1115616" y="1702435"/>
            <a:ext cx="1656000" cy="1656000"/>
          </a:xfrm>
          <a:prstGeom prst="rect">
            <a:avLst/>
          </a:prstGeom>
        </p:spPr>
      </p:pic>
      <p:sp>
        <p:nvSpPr>
          <p:cNvPr id="5" name="文本框 4"/>
          <p:cNvSpPr txBox="1"/>
          <p:nvPr/>
        </p:nvSpPr>
        <p:spPr>
          <a:xfrm>
            <a:off x="756285" y="4658995"/>
            <a:ext cx="7595235" cy="1476375"/>
          </a:xfrm>
          <a:prstGeom prst="rect">
            <a:avLst/>
          </a:prstGeom>
          <a:noFill/>
        </p:spPr>
        <p:txBody>
          <a:bodyPr wrap="square" rtlCol="0">
            <a:spAutoFit/>
          </a:bodyPr>
          <a:lstStyle/>
          <a:p>
            <a:pPr>
              <a:lnSpc>
                <a:spcPct val="125000"/>
              </a:lnSpc>
              <a:defRPr/>
            </a:pPr>
            <a:r>
              <a:rPr lang="zh-CN" altLang="en-US" sz="2400" b="1" dirty="0">
                <a:cs typeface="+mn-ea"/>
                <a:sym typeface="+mn-lt"/>
              </a:rPr>
              <a:t>大学生医保、城镇居民保险相关问题由校医院根据上海市医保局相关条例负责解释；商业保险由中国人寿保险公司根据当年保险细则负责解释。</a:t>
            </a:r>
            <a:endParaRPr lang="zh-CN" altLang="en-US" sz="2400" b="1" dirty="0">
              <a:cs typeface="+mn-ea"/>
              <a:sym typeface="+mn-lt"/>
            </a:endParaRPr>
          </a:p>
        </p:txBody>
      </p:sp>
      <p:sp>
        <p:nvSpPr>
          <p:cNvPr id="4" name="文本框 3"/>
          <p:cNvSpPr txBox="1"/>
          <p:nvPr/>
        </p:nvSpPr>
        <p:spPr>
          <a:xfrm>
            <a:off x="683895" y="6215380"/>
            <a:ext cx="7740650" cy="368300"/>
          </a:xfrm>
          <a:prstGeom prst="rect">
            <a:avLst/>
          </a:prstGeom>
          <a:noFill/>
        </p:spPr>
        <p:txBody>
          <a:bodyPr wrap="square" rtlCol="0">
            <a:spAutoFit/>
          </a:bodyPr>
          <a:lstStyle/>
          <a:p>
            <a:r>
              <a:rPr>
                <a:solidFill>
                  <a:srgbClr val="0070C0"/>
                </a:solidFill>
                <a:cs typeface="+mn-ea"/>
                <a:sym typeface="+mn-lt"/>
              </a:rPr>
              <a:t>综合业务部电话：021-54746012        上班时间：周一至周五8:20—20:20</a:t>
            </a:r>
            <a:endParaRPr>
              <a:solidFill>
                <a:srgbClr val="0070C0"/>
              </a:solidFill>
              <a:cs typeface="+mn-ea"/>
              <a:sym typeface="+mn-lt"/>
            </a:endParaRPr>
          </a:p>
        </p:txBody>
      </p:sp>
      <p:pic>
        <p:nvPicPr>
          <p:cNvPr id="1026" name="Picture 2" descr="Screenshot_20190911_165950_com"/>
          <p:cNvPicPr>
            <a:picLocks noChangeAspect="1" noChangeArrowheads="1"/>
          </p:cNvPicPr>
          <p:nvPr/>
        </p:nvPicPr>
        <p:blipFill>
          <a:blip r:embed="rId3" cstate="print">
            <a:extLst>
              <a:ext uri="{28A0092B-C50C-407E-A947-70E740481C1C}">
                <a14:useLocalDpi xmlns:a14="http://schemas.microsoft.com/office/drawing/2010/main" val="0"/>
              </a:ext>
            </a:extLst>
          </a:blip>
          <a:srcRect l="23724" t="24516" r="26517" b="47354"/>
          <a:stretch>
            <a:fillRect/>
          </a:stretch>
        </p:blipFill>
        <p:spPr bwMode="auto">
          <a:xfrm>
            <a:off x="6279249" y="1702435"/>
            <a:ext cx="1558799" cy="15701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矩形 6"/>
          <p:cNvSpPr/>
          <p:nvPr/>
        </p:nvSpPr>
        <p:spPr>
          <a:xfrm>
            <a:off x="6138639" y="3755472"/>
            <a:ext cx="1723550" cy="707886"/>
          </a:xfrm>
          <a:prstGeom prst="rect">
            <a:avLst/>
          </a:prstGeom>
        </p:spPr>
        <p:txBody>
          <a:bodyPr wrap="none">
            <a:spAutoFit/>
          </a:bodyPr>
          <a:lstStyle/>
          <a:p>
            <a:pPr algn="ctr"/>
            <a:r>
              <a:rPr lang="zh-CN" altLang="zh-CN" sz="2000" b="1" dirty="0">
                <a:solidFill>
                  <a:srgbClr val="C00000"/>
                </a:solidFill>
                <a:cs typeface="+mn-ea"/>
              </a:rPr>
              <a:t>中国人寿股份</a:t>
            </a:r>
            <a:endParaRPr lang="en-US" altLang="zh-CN" sz="2000" b="1" dirty="0">
              <a:solidFill>
                <a:srgbClr val="C00000"/>
              </a:solidFill>
              <a:cs typeface="+mn-ea"/>
            </a:endParaRPr>
          </a:p>
          <a:p>
            <a:pPr algn="ctr"/>
            <a:r>
              <a:rPr lang="zh-CN" altLang="zh-CN" sz="2000" b="1" dirty="0">
                <a:solidFill>
                  <a:srgbClr val="C00000"/>
                </a:solidFill>
                <a:cs typeface="+mn-ea"/>
              </a:rPr>
              <a:t>上海市分公司</a:t>
            </a:r>
            <a:endParaRPr lang="zh-CN" altLang="en-US" sz="2000" b="1" dirty="0">
              <a:solidFill>
                <a:srgbClr val="C00000"/>
              </a:solidFill>
              <a:cs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bwMode="auto">
          <a:xfrm>
            <a:off x="755576" y="2996952"/>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CN" altLang="en-US" sz="5400" b="1" dirty="0">
                <a:latin typeface="+mn-lt"/>
                <a:ea typeface="+mn-ea"/>
                <a:cs typeface="+mn-ea"/>
                <a:sym typeface="+mn-lt"/>
              </a:rPr>
              <a:t>谢	谢！</a:t>
            </a:r>
            <a:endParaRPr lang="zh-CN" altLang="en-US" sz="5400" b="1" dirty="0">
              <a:latin typeface="+mn-lt"/>
              <a:ea typeface="+mn-ea"/>
              <a:cs typeface="+mn-ea"/>
              <a:sym typeface="+mn-l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latin typeface="+mn-lt"/>
                <a:ea typeface="+mn-ea"/>
                <a:cs typeface="+mn-ea"/>
                <a:sym typeface="+mn-lt"/>
              </a:rPr>
              <a:t>参保对象</a:t>
            </a:r>
            <a:endParaRPr lang="zh-CN" altLang="en-US" b="1">
              <a:latin typeface="+mn-lt"/>
              <a:ea typeface="+mn-ea"/>
              <a:cs typeface="+mn-ea"/>
              <a:sym typeface="+mn-lt"/>
            </a:endParaRPr>
          </a:p>
        </p:txBody>
      </p:sp>
      <p:sp>
        <p:nvSpPr>
          <p:cNvPr id="12294" name="Rectangle 5"/>
          <p:cNvSpPr/>
          <p:nvPr/>
        </p:nvSpPr>
        <p:spPr>
          <a:xfrm>
            <a:off x="892175" y="4483735"/>
            <a:ext cx="7358380" cy="1714500"/>
          </a:xfrm>
          <a:prstGeom prst="rect">
            <a:avLst/>
          </a:prstGeom>
          <a:noFill/>
          <a:ln w="9525">
            <a:noFill/>
          </a:ln>
        </p:spPr>
        <p:txBody>
          <a:bodyPr wrap="square" anchor="t">
            <a:spAutoFit/>
          </a:bodyPr>
          <a:lstStyle/>
          <a:p>
            <a:pPr algn="l" eaLnBrk="0" hangingPunct="0">
              <a:lnSpc>
                <a:spcPct val="110000"/>
              </a:lnSpc>
            </a:pPr>
            <a:r>
              <a:rPr lang="zh-CN" altLang="en-US" sz="1600" dirty="0">
                <a:cs typeface="+mn-ea"/>
                <a:sym typeface="+mn-lt"/>
              </a:rPr>
              <a:t>大学生城镇居保的</a:t>
            </a:r>
            <a:r>
              <a:rPr lang="zh-CN" altLang="en-US" sz="1600" dirty="0">
                <a:solidFill>
                  <a:srgbClr val="C00000"/>
                </a:solidFill>
                <a:cs typeface="+mn-ea"/>
                <a:sym typeface="+mn-lt"/>
              </a:rPr>
              <a:t>适用人员</a:t>
            </a:r>
            <a:r>
              <a:rPr lang="zh-CN" altLang="en-US" sz="1600" dirty="0">
                <a:cs typeface="+mn-ea"/>
                <a:sym typeface="+mn-lt"/>
              </a:rPr>
              <a:t>为：在我校缴费参保的全日制本科生、研究生（包括港澳台学生）。</a:t>
            </a:r>
            <a:endParaRPr lang="zh-CN" altLang="en-US" sz="1600" dirty="0">
              <a:cs typeface="+mn-ea"/>
              <a:sym typeface="+mn-lt"/>
            </a:endParaRPr>
          </a:p>
          <a:p>
            <a:pPr algn="l" eaLnBrk="0" hangingPunct="0">
              <a:lnSpc>
                <a:spcPct val="110000"/>
              </a:lnSpc>
            </a:pPr>
            <a:r>
              <a:rPr lang="zh-CN" altLang="en-US" sz="1600" dirty="0">
                <a:cs typeface="+mn-ea"/>
                <a:sym typeface="+mn-lt"/>
              </a:rPr>
              <a:t>大学生城镇居保的</a:t>
            </a:r>
            <a:r>
              <a:rPr lang="zh-CN" altLang="en-US" sz="1600" dirty="0">
                <a:solidFill>
                  <a:srgbClr val="C00000"/>
                </a:solidFill>
                <a:cs typeface="+mn-ea"/>
                <a:sym typeface="+mn-lt"/>
              </a:rPr>
              <a:t>不适用人员</a:t>
            </a:r>
            <a:r>
              <a:rPr lang="zh-CN" altLang="en-US" sz="1600" dirty="0">
                <a:cs typeface="+mn-ea"/>
                <a:sym typeface="+mn-lt"/>
              </a:rPr>
              <a:t>为：</a:t>
            </a:r>
            <a:r>
              <a:rPr lang="zh-CN" altLang="en-US" sz="1600" dirty="0">
                <a:solidFill>
                  <a:srgbClr val="C00000"/>
                </a:solidFill>
                <a:cs typeface="+mn-ea"/>
                <a:sym typeface="+mn-lt"/>
              </a:rPr>
              <a:t>外国留学生</a:t>
            </a:r>
            <a:r>
              <a:rPr lang="zh-CN" altLang="en-US" sz="1600" dirty="0">
                <a:cs typeface="+mn-ea"/>
                <a:sym typeface="+mn-lt"/>
              </a:rPr>
              <a:t>、在我校就读的非全日制学生或非本校学生、已享有国家医疗保险的学生、</a:t>
            </a:r>
            <a:r>
              <a:rPr lang="zh-CN" altLang="en-US" sz="1600" dirty="0">
                <a:solidFill>
                  <a:srgbClr val="C00000"/>
                </a:solidFill>
                <a:cs typeface="+mn-ea"/>
                <a:sym typeface="+mn-lt"/>
              </a:rPr>
              <a:t>保留入学资格的学生</a:t>
            </a:r>
            <a:r>
              <a:rPr lang="zh-CN" altLang="en-US" sz="1600" dirty="0">
                <a:cs typeface="+mn-ea"/>
                <a:sym typeface="+mn-lt"/>
              </a:rPr>
              <a:t>及合作培养的定向生、委培生、</a:t>
            </a:r>
            <a:r>
              <a:rPr lang="zh-CN" altLang="en-US" sz="1600" dirty="0">
                <a:solidFill>
                  <a:srgbClr val="C00000"/>
                </a:solidFill>
                <a:cs typeface="+mn-ea"/>
                <a:sym typeface="+mn-lt"/>
              </a:rPr>
              <a:t>交流生</a:t>
            </a:r>
            <a:r>
              <a:rPr lang="zh-CN" altLang="en-US" sz="1600" dirty="0">
                <a:cs typeface="+mn-ea"/>
                <a:sym typeface="+mn-lt"/>
              </a:rPr>
              <a:t>。</a:t>
            </a:r>
            <a:r>
              <a:rPr lang="zh-CN" altLang="en-US" sz="1600" dirty="0">
                <a:solidFill>
                  <a:srgbClr val="C00000"/>
                </a:solidFill>
                <a:cs typeface="+mn-ea"/>
                <a:sym typeface="+mn-lt"/>
              </a:rPr>
              <a:t>留学、兵役、出境交流期间</a:t>
            </a:r>
            <a:r>
              <a:rPr lang="zh-CN" altLang="en-US" sz="1600" dirty="0">
                <a:cs typeface="+mn-ea"/>
                <a:sym typeface="+mn-lt"/>
              </a:rPr>
              <a:t>，暂停享受本市大学生城镇居保。</a:t>
            </a:r>
            <a:endParaRPr lang="zh-CN" altLang="en-US" sz="1600" dirty="0">
              <a:cs typeface="+mn-ea"/>
              <a:sym typeface="+mn-lt"/>
            </a:endParaRPr>
          </a:p>
        </p:txBody>
      </p:sp>
      <p:sp>
        <p:nvSpPr>
          <p:cNvPr id="12289" name="AutoShape 9"/>
          <p:cNvSpPr/>
          <p:nvPr/>
        </p:nvSpPr>
        <p:spPr>
          <a:xfrm>
            <a:off x="4631690" y="1703705"/>
            <a:ext cx="2496820" cy="1971040"/>
          </a:xfrm>
          <a:prstGeom prst="diamond">
            <a:avLst/>
          </a:prstGeom>
          <a:solidFill>
            <a:srgbClr val="F8F8F8"/>
          </a:solidFill>
          <a:ln w="9525"/>
          <a:scene3d>
            <a:camera prst="legacyObliqueBottom">
              <a:rot lat="20100000" lon="0" rev="0"/>
            </a:camera>
            <a:lightRig rig="legacyFlat2" dir="t"/>
          </a:scene3d>
          <a:sp3d extrusionH="163500" prstMaterial="legacyPlastic">
            <a:bevelT w="13500" h="13500" prst="angle"/>
            <a:bevelB w="13500" h="13500" prst="angle"/>
            <a:extrusionClr>
              <a:srgbClr val="F8F8F8"/>
            </a:extrusionClr>
          </a:sp3d>
        </p:spPr>
        <p:txBody>
          <a:bodyPr wrap="none" anchor="ctr">
            <a:flatTx/>
          </a:bodyPr>
          <a:lstStyle/>
          <a:p>
            <a:pPr algn="ctr"/>
            <a:endParaRPr lang="zh-CN" altLang="en-US" sz="1800" dirty="0">
              <a:cs typeface="+mn-ea"/>
              <a:sym typeface="+mn-lt"/>
            </a:endParaRPr>
          </a:p>
        </p:txBody>
      </p:sp>
      <p:sp>
        <p:nvSpPr>
          <p:cNvPr id="12290" name="AutoShape 8"/>
          <p:cNvSpPr/>
          <p:nvPr/>
        </p:nvSpPr>
        <p:spPr>
          <a:xfrm>
            <a:off x="2029143" y="1703705"/>
            <a:ext cx="2497137" cy="1985963"/>
          </a:xfrm>
          <a:prstGeom prst="diamond">
            <a:avLst/>
          </a:prstGeom>
          <a:solidFill>
            <a:srgbClr val="F8F8F8"/>
          </a:solidFill>
          <a:ln w="9525"/>
          <a:scene3d>
            <a:camera prst="legacyObliqueBottom">
              <a:rot lat="20100000" lon="0" rev="0"/>
            </a:camera>
            <a:lightRig rig="legacyFlat2" dir="t"/>
          </a:scene3d>
          <a:sp3d extrusionH="163500" prstMaterial="legacyPlastic">
            <a:bevelT w="13500" h="13500" prst="angle"/>
            <a:bevelB w="13500" h="13500" prst="angle"/>
            <a:extrusionClr>
              <a:srgbClr val="F8F8F8"/>
            </a:extrusionClr>
          </a:sp3d>
        </p:spPr>
        <p:txBody>
          <a:bodyPr wrap="none" anchor="ctr">
            <a:flatTx/>
          </a:bodyPr>
          <a:lstStyle/>
          <a:p>
            <a:pPr algn="ctr"/>
            <a:endParaRPr lang="zh-CN" altLang="en-US" sz="1800" dirty="0">
              <a:cs typeface="+mn-ea"/>
              <a:sym typeface="+mn-lt"/>
            </a:endParaRPr>
          </a:p>
        </p:txBody>
      </p:sp>
      <p:grpSp>
        <p:nvGrpSpPr>
          <p:cNvPr id="12291" name="组合 9219"/>
          <p:cNvGrpSpPr/>
          <p:nvPr/>
        </p:nvGrpSpPr>
        <p:grpSpPr>
          <a:xfrm>
            <a:off x="2028825" y="1566863"/>
            <a:ext cx="2497138" cy="1985962"/>
            <a:chOff x="0" y="0"/>
            <a:chExt cx="1573" cy="1251"/>
          </a:xfrm>
          <a:solidFill>
            <a:srgbClr val="AD0101"/>
          </a:solidFill>
        </p:grpSpPr>
        <p:sp>
          <p:nvSpPr>
            <p:cNvPr id="12292" name="AutoShape 14"/>
            <p:cNvSpPr/>
            <p:nvPr/>
          </p:nvSpPr>
          <p:spPr>
            <a:xfrm>
              <a:off x="0" y="0"/>
              <a:ext cx="1573" cy="1251"/>
            </a:xfrm>
            <a:prstGeom prst="diamond">
              <a:avLst/>
            </a:prstGeom>
            <a:grpFill/>
            <a:ln w="9525"/>
            <a:scene3d>
              <a:camera prst="legacyObliqueBottom">
                <a:rot lat="20100000" lon="0" rev="0"/>
              </a:camera>
              <a:lightRig rig="legacyNormal2" dir="t"/>
            </a:scene3d>
            <a:sp3d extrusionH="163500" prstMaterial="legacyPlastic">
              <a:bevelT w="13500" h="13500" prst="angle"/>
              <a:bevelB w="13500" h="13500" prst="angle"/>
              <a:extrusionClr>
                <a:schemeClr val="accent2"/>
              </a:extrusionClr>
            </a:sp3d>
          </p:spPr>
          <p:txBody>
            <a:bodyPr wrap="none" anchor="ctr">
              <a:flatTx/>
            </a:bodyPr>
            <a:lstStyle/>
            <a:p>
              <a:pPr algn="ctr"/>
              <a:endParaRPr lang="zh-CN" altLang="en-US" sz="1800" dirty="0">
                <a:cs typeface="+mn-ea"/>
                <a:sym typeface="+mn-lt"/>
              </a:endParaRPr>
            </a:p>
          </p:txBody>
        </p:sp>
        <p:sp>
          <p:nvSpPr>
            <p:cNvPr id="12293" name="Line 15"/>
            <p:cNvSpPr/>
            <p:nvPr/>
          </p:nvSpPr>
          <p:spPr>
            <a:xfrm>
              <a:off x="3" y="623"/>
              <a:ext cx="787" cy="433"/>
            </a:xfrm>
            <a:prstGeom prst="line">
              <a:avLst/>
            </a:prstGeom>
            <a:grpFill/>
            <a:ln w="6350" cap="flat" cmpd="sng">
              <a:solidFill>
                <a:srgbClr val="FFFFFF">
                  <a:alpha val="25000"/>
                </a:srgbClr>
              </a:solidFill>
              <a:prstDash val="solid"/>
              <a:bevel/>
              <a:headEnd type="none" w="med" len="med"/>
              <a:tailEnd type="none" w="med" len="med"/>
            </a:ln>
          </p:spPr>
          <p:txBody>
            <a:bodyPr/>
            <a:lstStyle/>
            <a:p>
              <a:endParaRPr lang="zh-CN" altLang="en-US">
                <a:cs typeface="+mn-ea"/>
                <a:sym typeface="+mn-lt"/>
              </a:endParaRPr>
            </a:p>
          </p:txBody>
        </p:sp>
      </p:grpSp>
      <p:grpSp>
        <p:nvGrpSpPr>
          <p:cNvPr id="12296" name="组合 9224"/>
          <p:cNvGrpSpPr/>
          <p:nvPr/>
        </p:nvGrpSpPr>
        <p:grpSpPr>
          <a:xfrm>
            <a:off x="3322955" y="794385"/>
            <a:ext cx="2497455" cy="1876425"/>
            <a:chOff x="0" y="0"/>
            <a:chExt cx="1573" cy="1251"/>
          </a:xfrm>
        </p:grpSpPr>
        <p:sp>
          <p:nvSpPr>
            <p:cNvPr id="12297" name="AutoShape 11"/>
            <p:cNvSpPr/>
            <p:nvPr/>
          </p:nvSpPr>
          <p:spPr>
            <a:xfrm>
              <a:off x="0" y="0"/>
              <a:ext cx="1573" cy="1251"/>
            </a:xfrm>
            <a:prstGeom prst="diamond">
              <a:avLst/>
            </a:prstGeom>
            <a:gradFill rotWithShape="1">
              <a:gsLst>
                <a:gs pos="0">
                  <a:srgbClr val="746726"/>
                </a:gs>
                <a:gs pos="100000">
                  <a:schemeClr val="accent1"/>
                </a:gs>
              </a:gsLst>
              <a:lin ang="5400000" scaled="1"/>
              <a:tileRect/>
            </a:gradFill>
            <a:ln w="9525"/>
            <a:scene3d>
              <a:camera prst="legacyObliqueBottom">
                <a:rot lat="20100000" lon="0" rev="0"/>
              </a:camera>
              <a:lightRig rig="legacyFlat2" dir="t"/>
            </a:scene3d>
            <a:sp3d extrusionH="163500" prstMaterial="legacyPlastic">
              <a:bevelT w="13500" h="13500" prst="angle"/>
              <a:bevelB w="13500" h="13500" prst="angle"/>
              <a:extrusionClr>
                <a:schemeClr val="accent1"/>
              </a:extrusionClr>
            </a:sp3d>
          </p:spPr>
          <p:txBody>
            <a:bodyPr wrap="none" anchor="ctr">
              <a:flatTx/>
            </a:bodyPr>
            <a:lstStyle/>
            <a:p>
              <a:pPr algn="ctr"/>
              <a:endParaRPr lang="zh-CN" altLang="en-US" sz="1800" dirty="0">
                <a:cs typeface="+mn-ea"/>
                <a:sym typeface="+mn-lt"/>
              </a:endParaRPr>
            </a:p>
          </p:txBody>
        </p:sp>
        <p:sp>
          <p:nvSpPr>
            <p:cNvPr id="12298" name="Line 12"/>
            <p:cNvSpPr/>
            <p:nvPr/>
          </p:nvSpPr>
          <p:spPr>
            <a:xfrm>
              <a:off x="0" y="626"/>
              <a:ext cx="787" cy="433"/>
            </a:xfrm>
            <a:prstGeom prst="line">
              <a:avLst/>
            </a:prstGeom>
            <a:ln w="6350" cap="flat" cmpd="sng">
              <a:solidFill>
                <a:srgbClr val="FFFFFF">
                  <a:alpha val="25000"/>
                </a:srgbClr>
              </a:solidFill>
              <a:prstDash val="solid"/>
              <a:bevel/>
              <a:headEnd type="none" w="med" len="med"/>
              <a:tailEnd type="none" w="med" len="med"/>
            </a:ln>
          </p:spPr>
          <p:txBody>
            <a:bodyPr/>
            <a:lstStyle/>
            <a:p>
              <a:endParaRPr lang="zh-CN" altLang="en-US">
                <a:cs typeface="+mn-ea"/>
                <a:sym typeface="+mn-lt"/>
              </a:endParaRPr>
            </a:p>
          </p:txBody>
        </p:sp>
      </p:grpSp>
      <p:grpSp>
        <p:nvGrpSpPr>
          <p:cNvPr id="12299" name="组合 9227"/>
          <p:cNvGrpSpPr/>
          <p:nvPr/>
        </p:nvGrpSpPr>
        <p:grpSpPr>
          <a:xfrm>
            <a:off x="4631690" y="1578610"/>
            <a:ext cx="2497455" cy="1901190"/>
            <a:chOff x="0" y="0"/>
            <a:chExt cx="1573" cy="1251"/>
          </a:xfrm>
          <a:solidFill>
            <a:srgbClr val="AD0101"/>
          </a:solidFill>
        </p:grpSpPr>
        <p:sp>
          <p:nvSpPr>
            <p:cNvPr id="12300" name="AutoShape 17"/>
            <p:cNvSpPr/>
            <p:nvPr/>
          </p:nvSpPr>
          <p:spPr>
            <a:xfrm>
              <a:off x="0" y="0"/>
              <a:ext cx="1573" cy="1251"/>
            </a:xfrm>
            <a:prstGeom prst="diamond">
              <a:avLst/>
            </a:prstGeom>
            <a:grpFill/>
            <a:ln w="9525"/>
            <a:scene3d>
              <a:camera prst="legacyObliqueBottom">
                <a:rot lat="20100000" lon="0" rev="0"/>
              </a:camera>
              <a:lightRig rig="legacyNormal2" dir="t"/>
            </a:scene3d>
            <a:sp3d extrusionH="163500" prstMaterial="legacyPlastic">
              <a:bevelT w="13500" h="13500" prst="angle"/>
              <a:bevelB w="13500" h="13500" prst="angle"/>
              <a:extrusionClr>
                <a:schemeClr val="hlink"/>
              </a:extrusionClr>
            </a:sp3d>
          </p:spPr>
          <p:txBody>
            <a:bodyPr wrap="none" anchor="ctr">
              <a:flatTx/>
            </a:bodyPr>
            <a:lstStyle/>
            <a:p>
              <a:pPr algn="ctr"/>
              <a:endParaRPr lang="zh-CN" altLang="en-US" sz="1800" dirty="0">
                <a:cs typeface="+mn-ea"/>
                <a:sym typeface="+mn-lt"/>
              </a:endParaRPr>
            </a:p>
          </p:txBody>
        </p:sp>
        <p:sp>
          <p:nvSpPr>
            <p:cNvPr id="12301" name="Line 18"/>
            <p:cNvSpPr/>
            <p:nvPr/>
          </p:nvSpPr>
          <p:spPr>
            <a:xfrm>
              <a:off x="7" y="624"/>
              <a:ext cx="787" cy="433"/>
            </a:xfrm>
            <a:prstGeom prst="line">
              <a:avLst/>
            </a:prstGeom>
            <a:grpFill/>
            <a:ln w="6350" cap="flat" cmpd="sng">
              <a:solidFill>
                <a:srgbClr val="FFFFFF">
                  <a:alpha val="25000"/>
                </a:srgbClr>
              </a:solidFill>
              <a:prstDash val="solid"/>
              <a:bevel/>
              <a:headEnd type="none" w="med" len="med"/>
              <a:tailEnd type="none" w="med" len="med"/>
            </a:ln>
          </p:spPr>
          <p:txBody>
            <a:bodyPr/>
            <a:lstStyle/>
            <a:p>
              <a:endParaRPr lang="zh-CN" altLang="en-US">
                <a:cs typeface="+mn-ea"/>
                <a:sym typeface="+mn-lt"/>
              </a:endParaRPr>
            </a:p>
          </p:txBody>
        </p:sp>
      </p:grpSp>
      <p:sp>
        <p:nvSpPr>
          <p:cNvPr id="12302" name="Text Box 19"/>
          <p:cNvSpPr txBox="1"/>
          <p:nvPr/>
        </p:nvSpPr>
        <p:spPr>
          <a:xfrm>
            <a:off x="3643313" y="1534160"/>
            <a:ext cx="1857375" cy="396875"/>
          </a:xfrm>
          <a:prstGeom prst="rect">
            <a:avLst/>
          </a:prstGeom>
          <a:noFill/>
          <a:ln w="9525">
            <a:noFill/>
          </a:ln>
          <a:effectLst>
            <a:outerShdw dist="17961" dir="2699999" algn="ctr" rotWithShape="0">
              <a:srgbClr val="969696">
                <a:alpha val="50000"/>
              </a:srgbClr>
            </a:outerShdw>
          </a:effectLst>
        </p:spPr>
        <p:txBody>
          <a:bodyPr wrap="square" anchor="t">
            <a:spAutoFit/>
          </a:bodyPr>
          <a:lstStyle/>
          <a:p>
            <a:pPr algn="ctr">
              <a:spcBef>
                <a:spcPct val="50000"/>
              </a:spcBef>
            </a:pPr>
            <a:r>
              <a:rPr lang="zh-CN" altLang="en-US" sz="2000" b="1" dirty="0">
                <a:solidFill>
                  <a:srgbClr val="F8F8F8"/>
                </a:solidFill>
                <a:cs typeface="+mn-ea"/>
                <a:sym typeface="+mn-lt"/>
              </a:rPr>
              <a:t>高职高专学生</a:t>
            </a:r>
            <a:endParaRPr lang="zh-CN" altLang="en-US" sz="2000" b="1" dirty="0">
              <a:solidFill>
                <a:srgbClr val="F8F8F8"/>
              </a:solidFill>
              <a:cs typeface="+mn-ea"/>
              <a:sym typeface="+mn-lt"/>
            </a:endParaRPr>
          </a:p>
        </p:txBody>
      </p:sp>
      <p:sp>
        <p:nvSpPr>
          <p:cNvPr id="12303" name="Text Box 20"/>
          <p:cNvSpPr txBox="1"/>
          <p:nvPr/>
        </p:nvSpPr>
        <p:spPr>
          <a:xfrm>
            <a:off x="2269808" y="2238058"/>
            <a:ext cx="1857375" cy="701675"/>
          </a:xfrm>
          <a:prstGeom prst="rect">
            <a:avLst/>
          </a:prstGeom>
          <a:noFill/>
          <a:ln w="9525">
            <a:noFill/>
          </a:ln>
          <a:effectLst>
            <a:outerShdw dist="17961" dir="2699999" algn="ctr" rotWithShape="0">
              <a:srgbClr val="969696">
                <a:alpha val="50000"/>
              </a:srgbClr>
            </a:outerShdw>
          </a:effectLst>
        </p:spPr>
        <p:txBody>
          <a:bodyPr wrap="square" anchor="t">
            <a:spAutoFit/>
          </a:bodyPr>
          <a:lstStyle/>
          <a:p>
            <a:pPr algn="ctr">
              <a:spcBef>
                <a:spcPct val="50000"/>
              </a:spcBef>
            </a:pPr>
            <a:r>
              <a:rPr lang="zh-CN" altLang="en-US" sz="2000" b="1" dirty="0">
                <a:solidFill>
                  <a:srgbClr val="F8F8F8"/>
                </a:solidFill>
                <a:cs typeface="+mn-ea"/>
                <a:sym typeface="+mn-lt"/>
              </a:rPr>
              <a:t>各院校全日制本科学生</a:t>
            </a:r>
            <a:endParaRPr lang="zh-CN" altLang="en-US" sz="2000" b="1" dirty="0">
              <a:solidFill>
                <a:srgbClr val="F8F8F8"/>
              </a:solidFill>
              <a:cs typeface="+mn-ea"/>
              <a:sym typeface="+mn-lt"/>
            </a:endParaRPr>
          </a:p>
        </p:txBody>
      </p:sp>
      <p:sp>
        <p:nvSpPr>
          <p:cNvPr id="12304" name="Text Box 21"/>
          <p:cNvSpPr txBox="1"/>
          <p:nvPr/>
        </p:nvSpPr>
        <p:spPr>
          <a:xfrm>
            <a:off x="4926330" y="2390458"/>
            <a:ext cx="1857375" cy="396875"/>
          </a:xfrm>
          <a:prstGeom prst="rect">
            <a:avLst/>
          </a:prstGeom>
          <a:noFill/>
          <a:ln w="9525">
            <a:noFill/>
          </a:ln>
          <a:effectLst>
            <a:outerShdw dist="17961" dir="2699999" algn="ctr" rotWithShape="0">
              <a:srgbClr val="969696">
                <a:alpha val="50000"/>
              </a:srgbClr>
            </a:outerShdw>
          </a:effectLst>
        </p:spPr>
        <p:txBody>
          <a:bodyPr wrap="square" anchor="t">
            <a:spAutoFit/>
          </a:bodyPr>
          <a:lstStyle/>
          <a:p>
            <a:pPr algn="ctr">
              <a:spcBef>
                <a:spcPct val="50000"/>
              </a:spcBef>
            </a:pPr>
            <a:r>
              <a:rPr lang="zh-CN" altLang="en-US" sz="2000" b="1" dirty="0">
                <a:solidFill>
                  <a:srgbClr val="F8F8F8"/>
                </a:solidFill>
                <a:cs typeface="+mn-ea"/>
                <a:sym typeface="+mn-lt"/>
              </a:rPr>
              <a:t>非在职研究生</a:t>
            </a:r>
            <a:endParaRPr lang="zh-CN" altLang="en-US" sz="2000" b="1" dirty="0">
              <a:solidFill>
                <a:srgbClr val="F8F8F8"/>
              </a:solidFill>
              <a:cs typeface="+mn-ea"/>
              <a:sym typeface="+mn-lt"/>
            </a:endParaRPr>
          </a:p>
        </p:txBody>
      </p:sp>
      <p:grpSp>
        <p:nvGrpSpPr>
          <p:cNvPr id="12305" name="组合 9233"/>
          <p:cNvGrpSpPr/>
          <p:nvPr/>
        </p:nvGrpSpPr>
        <p:grpSpPr>
          <a:xfrm>
            <a:off x="3873183" y="2931160"/>
            <a:ext cx="1682750" cy="1552575"/>
            <a:chOff x="0" y="0"/>
            <a:chExt cx="860" cy="796"/>
          </a:xfrm>
        </p:grpSpPr>
        <p:sp>
          <p:nvSpPr>
            <p:cNvPr id="12306" name="Freeform 23"/>
            <p:cNvSpPr/>
            <p:nvPr/>
          </p:nvSpPr>
          <p:spPr>
            <a:xfrm>
              <a:off x="85" y="613"/>
              <a:ext cx="335" cy="173"/>
            </a:xfrm>
            <a:custGeom>
              <a:avLst/>
              <a:gdLst/>
              <a:ahLst/>
              <a:cxnLst>
                <a:cxn ang="0">
                  <a:pos x="0" y="166"/>
                </a:cxn>
                <a:cxn ang="0">
                  <a:pos x="58" y="173"/>
                </a:cxn>
                <a:cxn ang="0">
                  <a:pos x="297" y="32"/>
                </a:cxn>
                <a:cxn ang="0">
                  <a:pos x="289" y="8"/>
                </a:cxn>
                <a:cxn ang="0">
                  <a:pos x="223" y="26"/>
                </a:cxn>
                <a:cxn ang="0">
                  <a:pos x="0" y="166"/>
                </a:cxn>
              </a:cxnLst>
              <a:rect l="0" t="0" r="0" b="0"/>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alpha val="0"/>
                  </a:srgbClr>
                </a:gs>
                <a:gs pos="100000">
                  <a:srgbClr val="1C1C1C"/>
                </a:gs>
              </a:gsLst>
              <a:lin ang="5400000" scaled="1"/>
              <a:tileRect/>
            </a:gradFill>
            <a:ln w="9525">
              <a:noFill/>
            </a:ln>
          </p:spPr>
          <p:txBody>
            <a:bodyPr/>
            <a:lstStyle/>
            <a:p>
              <a:endParaRPr lang="zh-CN" altLang="en-US">
                <a:cs typeface="+mn-ea"/>
                <a:sym typeface="+mn-lt"/>
              </a:endParaRPr>
            </a:p>
          </p:txBody>
        </p:sp>
        <p:sp>
          <p:nvSpPr>
            <p:cNvPr id="12307" name="Freeform 24"/>
            <p:cNvSpPr/>
            <p:nvPr/>
          </p:nvSpPr>
          <p:spPr>
            <a:xfrm>
              <a:off x="315" y="550"/>
              <a:ext cx="367" cy="170"/>
            </a:xfrm>
            <a:custGeom>
              <a:avLst/>
              <a:gdLst/>
              <a:ahLst/>
              <a:cxnLst>
                <a:cxn ang="0">
                  <a:pos x="0" y="158"/>
                </a:cxn>
                <a:cxn ang="0">
                  <a:pos x="80" y="170"/>
                </a:cxn>
                <a:cxn ang="0">
                  <a:pos x="332" y="37"/>
                </a:cxn>
                <a:cxn ang="0">
                  <a:pos x="292" y="1"/>
                </a:cxn>
                <a:cxn ang="0">
                  <a:pos x="230" y="29"/>
                </a:cxn>
                <a:cxn ang="0">
                  <a:pos x="0" y="158"/>
                </a:cxn>
              </a:cxnLst>
              <a:rect l="0" t="0" r="0" b="0"/>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alpha val="0"/>
                  </a:srgbClr>
                </a:gs>
                <a:gs pos="100000">
                  <a:srgbClr val="1C1C1C"/>
                </a:gs>
              </a:gsLst>
              <a:lin ang="5400000" scaled="1"/>
              <a:tileRect/>
            </a:gradFill>
            <a:ln w="9525">
              <a:noFill/>
            </a:ln>
          </p:spPr>
          <p:txBody>
            <a:bodyPr/>
            <a:lstStyle/>
            <a:p>
              <a:endParaRPr lang="zh-CN" altLang="en-US">
                <a:cs typeface="+mn-ea"/>
                <a:sym typeface="+mn-lt"/>
              </a:endParaRPr>
            </a:p>
          </p:txBody>
        </p:sp>
        <p:sp>
          <p:nvSpPr>
            <p:cNvPr id="12308" name="Freeform 25"/>
            <p:cNvSpPr/>
            <p:nvPr/>
          </p:nvSpPr>
          <p:spPr>
            <a:xfrm>
              <a:off x="553" y="653"/>
              <a:ext cx="307" cy="143"/>
            </a:xfrm>
            <a:custGeom>
              <a:avLst/>
              <a:gdLst/>
              <a:ahLst/>
              <a:cxnLst>
                <a:cxn ang="0">
                  <a:pos x="0" y="134"/>
                </a:cxn>
                <a:cxn ang="0">
                  <a:pos x="66" y="143"/>
                </a:cxn>
                <a:cxn ang="0">
                  <a:pos x="282" y="35"/>
                </a:cxn>
                <a:cxn ang="0">
                  <a:pos x="219" y="17"/>
                </a:cxn>
                <a:cxn ang="0">
                  <a:pos x="0" y="134"/>
                </a:cxn>
              </a:cxnLst>
              <a:rect l="0" t="0" r="0" b="0"/>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alpha val="0"/>
                  </a:srgbClr>
                </a:gs>
                <a:gs pos="100000">
                  <a:srgbClr val="1C1C1C"/>
                </a:gs>
              </a:gsLst>
              <a:lin ang="5400000" scaled="1"/>
              <a:tileRect/>
            </a:gradFill>
            <a:ln w="9525">
              <a:noFill/>
            </a:ln>
          </p:spPr>
          <p:txBody>
            <a:bodyPr/>
            <a:lstStyle/>
            <a:p>
              <a:endParaRPr lang="zh-CN" altLang="en-US">
                <a:cs typeface="+mn-ea"/>
                <a:sym typeface="+mn-lt"/>
              </a:endParaRPr>
            </a:p>
          </p:txBody>
        </p:sp>
        <p:sp>
          <p:nvSpPr>
            <p:cNvPr id="12309" name="Freeform 26"/>
            <p:cNvSpPr/>
            <p:nvPr/>
          </p:nvSpPr>
          <p:spPr>
            <a:xfrm>
              <a:off x="0" y="215"/>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0" b="0"/>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tileRect/>
            </a:gradFill>
            <a:ln w="9525"/>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lstStyle/>
            <a:p>
              <a:endParaRPr lang="zh-CN" altLang="en-US">
                <a:cs typeface="+mn-ea"/>
                <a:sym typeface="+mn-lt"/>
              </a:endParaRPr>
            </a:p>
          </p:txBody>
        </p:sp>
        <p:sp>
          <p:nvSpPr>
            <p:cNvPr id="12310" name="Freeform 27"/>
            <p:cNvSpPr/>
            <p:nvPr/>
          </p:nvSpPr>
          <p:spPr>
            <a:xfrm>
              <a:off x="216" y="0"/>
              <a:ext cx="282" cy="716"/>
            </a:xfrm>
            <a:custGeom>
              <a:avLst/>
              <a:gdLst/>
              <a:ahLst/>
              <a:cxnLst>
                <a:cxn ang="0">
                  <a:pos x="130" y="127"/>
                </a:cxn>
                <a:cxn ang="0">
                  <a:pos x="93" y="63"/>
                </a:cxn>
                <a:cxn ang="0">
                  <a:pos x="152" y="1"/>
                </a:cxn>
                <a:cxn ang="0">
                  <a:pos x="215" y="65"/>
                </a:cxn>
                <a:cxn ang="0">
                  <a:pos x="170" y="127"/>
                </a:cxn>
                <a:cxn ang="0">
                  <a:pos x="169" y="156"/>
                </a:cxn>
                <a:cxn ang="0">
                  <a:pos x="263" y="182"/>
                </a:cxn>
                <a:cxn ang="0">
                  <a:pos x="278" y="257"/>
                </a:cxn>
                <a:cxn ang="0">
                  <a:pos x="274" y="404"/>
                </a:cxn>
                <a:cxn ang="0">
                  <a:pos x="263" y="459"/>
                </a:cxn>
                <a:cxn ang="0">
                  <a:pos x="247" y="388"/>
                </a:cxn>
                <a:cxn ang="0">
                  <a:pos x="235" y="254"/>
                </a:cxn>
                <a:cxn ang="0">
                  <a:pos x="214" y="404"/>
                </a:cxn>
                <a:cxn ang="0">
                  <a:pos x="181" y="716"/>
                </a:cxn>
                <a:cxn ang="0">
                  <a:pos x="98" y="711"/>
                </a:cxn>
                <a:cxn ang="0">
                  <a:pos x="63" y="409"/>
                </a:cxn>
                <a:cxn ang="0">
                  <a:pos x="42" y="262"/>
                </a:cxn>
                <a:cxn ang="0">
                  <a:pos x="31" y="390"/>
                </a:cxn>
                <a:cxn ang="0">
                  <a:pos x="15" y="459"/>
                </a:cxn>
                <a:cxn ang="0">
                  <a:pos x="1" y="384"/>
                </a:cxn>
                <a:cxn ang="0">
                  <a:pos x="9" y="232"/>
                </a:cxn>
                <a:cxn ang="0">
                  <a:pos x="29" y="176"/>
                </a:cxn>
                <a:cxn ang="0">
                  <a:pos x="128" y="156"/>
                </a:cxn>
                <a:cxn ang="0">
                  <a:pos x="130" y="127"/>
                </a:cxn>
              </a:cxnLst>
              <a:rect l="0" t="0" r="0" b="0"/>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tileRect/>
            </a:gradFill>
            <a:ln w="9525"/>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lstStyle/>
            <a:p>
              <a:endParaRPr lang="zh-CN" altLang="en-US">
                <a:cs typeface="+mn-ea"/>
                <a:sym typeface="+mn-lt"/>
              </a:endParaRPr>
            </a:p>
          </p:txBody>
        </p:sp>
        <p:sp>
          <p:nvSpPr>
            <p:cNvPr id="12311" name="Freeform 28"/>
            <p:cNvSpPr/>
            <p:nvPr/>
          </p:nvSpPr>
          <p:spPr>
            <a:xfrm>
              <a:off x="474" y="227"/>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0" b="0"/>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tileRect/>
            </a:gradFill>
            <a:ln w="9525"/>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lstStyle/>
            <a:p>
              <a:endParaRPr lang="zh-CN" altLang="en-US">
                <a:cs typeface="+mn-ea"/>
                <a:sym typeface="+mn-l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404664"/>
            <a:ext cx="6009005" cy="720090"/>
          </a:xfrm>
        </p:spPr>
        <p:txBody>
          <a:bodyPr/>
          <a:lstStyle/>
          <a:p>
            <a:r>
              <a:rPr lang="zh-CN" altLang="en-US" b="1" dirty="0">
                <a:latin typeface="+mn-lt"/>
                <a:ea typeface="+mn-ea"/>
                <a:cs typeface="+mn-ea"/>
                <a:sym typeface="+mn-lt"/>
              </a:rPr>
              <a:t>大学生城镇居保参保流程</a:t>
            </a:r>
            <a:endParaRPr lang="zh-CN" altLang="en-US" b="1" dirty="0">
              <a:latin typeface="+mn-lt"/>
              <a:ea typeface="+mn-ea"/>
              <a:cs typeface="+mn-ea"/>
              <a:sym typeface="+mn-lt"/>
            </a:endParaRPr>
          </a:p>
        </p:txBody>
      </p:sp>
      <p:pic>
        <p:nvPicPr>
          <p:cNvPr id="3" name="图片 2"/>
          <p:cNvPicPr>
            <a:picLocks noChangeAspect="1"/>
          </p:cNvPicPr>
          <p:nvPr/>
        </p:nvPicPr>
        <p:blipFill>
          <a:blip r:embed="rId1"/>
          <a:stretch>
            <a:fillRect/>
          </a:stretch>
        </p:blipFill>
        <p:spPr>
          <a:xfrm>
            <a:off x="2483768" y="1126268"/>
            <a:ext cx="3942857" cy="56095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650" y="651510"/>
            <a:ext cx="5340985" cy="720090"/>
          </a:xfrm>
        </p:spPr>
        <p:txBody>
          <a:bodyPr/>
          <a:lstStyle/>
          <a:p>
            <a:r>
              <a:rPr lang="zh-CN" altLang="en-US" sz="4400" b="1">
                <a:latin typeface="+mn-lt"/>
                <a:ea typeface="+mn-ea"/>
                <a:cs typeface="+mn-ea"/>
                <a:sym typeface="+mn-lt"/>
              </a:rPr>
              <a:t>医保参保后就医指南</a:t>
            </a:r>
            <a:endParaRPr lang="zh-CN" altLang="en-US" sz="4400" b="1">
              <a:latin typeface="+mn-lt"/>
              <a:ea typeface="+mn-ea"/>
              <a:cs typeface="+mn-ea"/>
              <a:sym typeface="+mn-lt"/>
            </a:endParaRPr>
          </a:p>
        </p:txBody>
      </p:sp>
      <p:sp>
        <p:nvSpPr>
          <p:cNvPr id="4" name="文本框 3"/>
          <p:cNvSpPr txBox="1"/>
          <p:nvPr/>
        </p:nvSpPr>
        <p:spPr>
          <a:xfrm>
            <a:off x="617855" y="1525905"/>
            <a:ext cx="8028940" cy="4477385"/>
          </a:xfrm>
          <a:prstGeom prst="rect">
            <a:avLst/>
          </a:prstGeom>
          <a:noFill/>
        </p:spPr>
        <p:txBody>
          <a:bodyPr wrap="square" rtlCol="0">
            <a:spAutoFit/>
          </a:bodyPr>
          <a:lstStyle/>
          <a:p>
            <a:pPr fontAlgn="auto">
              <a:lnSpc>
                <a:spcPts val="3800"/>
              </a:lnSpc>
            </a:pPr>
            <a:r>
              <a:rPr lang="zh-CN" altLang="en-US" sz="2400" b="1">
                <a:cs typeface="+mn-ea"/>
                <a:sym typeface="+mn-lt"/>
              </a:rPr>
              <a:t>我校大学生城镇居保就诊形式，实行校内定点就诊制与校外定点转诊制（急诊或急诊住院除外）。</a:t>
            </a:r>
            <a:endParaRPr lang="zh-CN" altLang="en-US" sz="2400" b="1">
              <a:cs typeface="+mn-ea"/>
              <a:sym typeface="+mn-lt"/>
            </a:endParaRPr>
          </a:p>
          <a:p>
            <a:pPr fontAlgn="auto">
              <a:lnSpc>
                <a:spcPts val="3800"/>
              </a:lnSpc>
            </a:pPr>
            <a:r>
              <a:rPr lang="zh-CN" altLang="en-US" sz="2400" b="1">
                <a:cs typeface="+mn-ea"/>
                <a:sym typeface="+mn-lt"/>
              </a:rPr>
              <a:t>我校的</a:t>
            </a:r>
            <a:r>
              <a:rPr lang="zh-CN" altLang="en-US" sz="2400" b="1">
                <a:solidFill>
                  <a:srgbClr val="C00000"/>
                </a:solidFill>
                <a:cs typeface="+mn-ea"/>
                <a:sym typeface="+mn-lt"/>
              </a:rPr>
              <a:t>校内定点</a:t>
            </a:r>
            <a:r>
              <a:rPr lang="zh-CN" altLang="en-US" sz="2400" b="1">
                <a:cs typeface="+mn-ea"/>
                <a:sym typeface="+mn-lt"/>
              </a:rPr>
              <a:t>就诊医疗机构为闵行校区校医院和徐汇校区门诊部。</a:t>
            </a:r>
            <a:endParaRPr lang="zh-CN" altLang="en-US" sz="2400" b="1">
              <a:cs typeface="+mn-ea"/>
              <a:sym typeface="+mn-lt"/>
            </a:endParaRPr>
          </a:p>
          <a:p>
            <a:pPr fontAlgn="auto">
              <a:lnSpc>
                <a:spcPts val="3800"/>
              </a:lnSpc>
            </a:pPr>
            <a:r>
              <a:rPr lang="zh-CN" altLang="en-US" sz="2400" b="1">
                <a:cs typeface="+mn-ea"/>
                <a:sym typeface="+mn-lt"/>
              </a:rPr>
              <a:t>我校的</a:t>
            </a:r>
            <a:r>
              <a:rPr lang="zh-CN" altLang="en-US" sz="2400" b="1">
                <a:solidFill>
                  <a:srgbClr val="C00000"/>
                </a:solidFill>
                <a:cs typeface="+mn-ea"/>
                <a:sym typeface="+mn-lt"/>
              </a:rPr>
              <a:t>定点转诊医院</a:t>
            </a:r>
            <a:r>
              <a:rPr lang="zh-CN" altLang="en-US" sz="2400" b="1">
                <a:cs typeface="+mn-ea"/>
                <a:sym typeface="+mn-lt"/>
              </a:rPr>
              <a:t>有：瑞金医院、仁济医院、中山医院、第一人民医院、第六人民医院、第五人民医院、第九人民医院、闵行区中心医院（莘庄）、上海市精神卫生中心（含上海市心理卫生咨询中心）、国际和平妇幼保健院、龙华医院、仁济医院南院。</a:t>
            </a:r>
            <a:endParaRPr lang="zh-CN" altLang="en-US" sz="2400" b="1">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2"/>
          <p:cNvSpPr/>
          <p:nvPr/>
        </p:nvSpPr>
        <p:spPr>
          <a:xfrm>
            <a:off x="681038" y="1676400"/>
            <a:ext cx="7853362" cy="4335463"/>
          </a:xfrm>
          <a:prstGeom prst="roundRect">
            <a:avLst>
              <a:gd name="adj" fmla="val 2014"/>
            </a:avLst>
          </a:prstGeom>
          <a:gradFill rotWithShape="1">
            <a:gsLst>
              <a:gs pos="0">
                <a:srgbClr val="B4C9D6"/>
              </a:gs>
              <a:gs pos="100000">
                <a:srgbClr val="D2DEE6"/>
              </a:gs>
            </a:gsLst>
            <a:lin ang="5400000" scaled="1"/>
            <a:tileRect/>
          </a:gradFill>
          <a:ln w="9525"/>
          <a:scene3d>
            <a:camera prst="legacyPerspectiveBottom">
              <a:rot lat="0" lon="0" rev="0"/>
            </a:camera>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en-US" sz="1800" dirty="0">
              <a:cs typeface="+mn-ea"/>
              <a:sym typeface="+mn-lt"/>
            </a:endParaRPr>
          </a:p>
        </p:txBody>
      </p:sp>
      <p:sp>
        <p:nvSpPr>
          <p:cNvPr id="15362" name="Rectangle 3" descr="Light horizontal"/>
          <p:cNvSpPr/>
          <p:nvPr/>
        </p:nvSpPr>
        <p:spPr>
          <a:xfrm>
            <a:off x="831850" y="2127250"/>
            <a:ext cx="7562850" cy="3690938"/>
          </a:xfrm>
          <a:prstGeom prst="rect">
            <a:avLst/>
          </a:prstGeom>
          <a:pattFill prst="ltHorz">
            <a:fgClr>
              <a:srgbClr val="EAEAEA"/>
            </a:fgClr>
            <a:bgClr>
              <a:srgbClr val="F8F8F8"/>
            </a:bgClr>
          </a:pattFill>
          <a:ln w="9525">
            <a:noFill/>
          </a:ln>
          <a:effectLst>
            <a:prstShdw prst="shdw17" dist="17961" dir="13499999">
              <a:srgbClr val="8C8C8C"/>
            </a:prstShdw>
          </a:effectLst>
        </p:spPr>
        <p:txBody>
          <a:bodyPr wrap="none" anchor="ctr"/>
          <a:lstStyle/>
          <a:p>
            <a:pPr algn="ctr"/>
            <a:endParaRPr lang="zh-CN" altLang="en-US" sz="1800" dirty="0">
              <a:cs typeface="+mn-ea"/>
              <a:sym typeface="+mn-lt"/>
            </a:endParaRPr>
          </a:p>
        </p:txBody>
      </p:sp>
      <p:sp>
        <p:nvSpPr>
          <p:cNvPr id="15363" name="AutoShape 4"/>
          <p:cNvSpPr/>
          <p:nvPr/>
        </p:nvSpPr>
        <p:spPr>
          <a:xfrm>
            <a:off x="679450" y="1524000"/>
            <a:ext cx="7853363" cy="776288"/>
          </a:xfrm>
          <a:prstGeom prst="roundRect">
            <a:avLst>
              <a:gd name="adj" fmla="val 16667"/>
            </a:avLst>
          </a:prstGeom>
          <a:solidFill>
            <a:srgbClr val="C00000"/>
          </a:solidFill>
          <a:ln w="9525"/>
          <a:scene3d>
            <a:camera prst="legacyPerspectiveBottom">
              <a:rot lat="0" lon="0" rev="0"/>
            </a:camera>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en-US" sz="1800" dirty="0">
              <a:cs typeface="+mn-ea"/>
              <a:sym typeface="+mn-lt"/>
            </a:endParaRPr>
          </a:p>
        </p:txBody>
      </p:sp>
      <p:grpSp>
        <p:nvGrpSpPr>
          <p:cNvPr id="15364" name="组合 12292"/>
          <p:cNvGrpSpPr/>
          <p:nvPr/>
        </p:nvGrpSpPr>
        <p:grpSpPr>
          <a:xfrm>
            <a:off x="1095375" y="1641475"/>
            <a:ext cx="6962775" cy="539750"/>
            <a:chOff x="0" y="0"/>
            <a:chExt cx="1032" cy="590"/>
          </a:xfrm>
        </p:grpSpPr>
        <p:sp>
          <p:nvSpPr>
            <p:cNvPr id="15365" name="AutoShape 13"/>
            <p:cNvSpPr/>
            <p:nvPr/>
          </p:nvSpPr>
          <p:spPr>
            <a:xfrm>
              <a:off x="0" y="0"/>
              <a:ext cx="1031" cy="590"/>
            </a:xfrm>
            <a:prstGeom prst="roundRect">
              <a:avLst>
                <a:gd name="adj" fmla="val 12736"/>
              </a:avLst>
            </a:prstGeom>
            <a:gradFill rotWithShape="1">
              <a:gsLst>
                <a:gs pos="0">
                  <a:srgbClr val="C2744E"/>
                </a:gs>
                <a:gs pos="100000">
                  <a:schemeClr val="accent2"/>
                </a:gs>
              </a:gsLst>
              <a:lin ang="5400000" scaled="1"/>
              <a:tileRect/>
            </a:gradFill>
            <a:ln w="9525">
              <a:noFill/>
            </a:ln>
            <a:effectLst>
              <a:prstShdw prst="shdw17" dist="17961" dir="13499999">
                <a:srgbClr val="615110"/>
              </a:prstShdw>
            </a:effectLst>
          </p:spPr>
          <p:txBody>
            <a:bodyPr wrap="none" anchor="ctr"/>
            <a:lstStyle/>
            <a:p>
              <a:pPr algn="ctr"/>
              <a:endParaRPr lang="zh-CN" altLang="en-US" sz="1800" dirty="0">
                <a:cs typeface="+mn-ea"/>
                <a:sym typeface="+mn-lt"/>
              </a:endParaRPr>
            </a:p>
          </p:txBody>
        </p:sp>
        <p:sp>
          <p:nvSpPr>
            <p:cNvPr id="15366" name="AutoShape 14"/>
            <p:cNvSpPr/>
            <p:nvPr/>
          </p:nvSpPr>
          <p:spPr>
            <a:xfrm>
              <a:off x="1" y="2"/>
              <a:ext cx="1031" cy="236"/>
            </a:xfrm>
            <a:prstGeom prst="roundRect">
              <a:avLst>
                <a:gd name="adj" fmla="val 30769"/>
              </a:avLst>
            </a:prstGeom>
            <a:gradFill rotWithShape="1">
              <a:gsLst>
                <a:gs pos="0">
                  <a:schemeClr val="accent2"/>
                </a:gs>
                <a:gs pos="100000">
                  <a:srgbClr val="FFB18B"/>
                </a:gs>
              </a:gsLst>
              <a:lin ang="5400000" scaled="1"/>
              <a:tileRect/>
            </a:gradFill>
            <a:ln w="9525">
              <a:noFill/>
            </a:ln>
          </p:spPr>
          <p:txBody>
            <a:bodyPr wrap="none" anchor="ctr"/>
            <a:lstStyle/>
            <a:p>
              <a:pPr algn="ctr"/>
              <a:endParaRPr lang="zh-CN" altLang="en-US" sz="1800" dirty="0">
                <a:cs typeface="+mn-ea"/>
                <a:sym typeface="+mn-lt"/>
              </a:endParaRPr>
            </a:p>
          </p:txBody>
        </p:sp>
      </p:grpSp>
      <p:sp>
        <p:nvSpPr>
          <p:cNvPr id="15367" name="Rectangle 23"/>
          <p:cNvSpPr/>
          <p:nvPr/>
        </p:nvSpPr>
        <p:spPr>
          <a:xfrm>
            <a:off x="4876800" y="2822575"/>
            <a:ext cx="3470275" cy="1724660"/>
          </a:xfrm>
          <a:prstGeom prst="rect">
            <a:avLst/>
          </a:prstGeom>
          <a:noFill/>
          <a:ln w="9525">
            <a:noFill/>
          </a:ln>
        </p:spPr>
        <p:txBody>
          <a:bodyPr wrap="square" anchor="t">
            <a:spAutoFit/>
          </a:bodyPr>
          <a:lstStyle/>
          <a:p>
            <a:pPr eaLnBrk="0" hangingPunct="0">
              <a:lnSpc>
                <a:spcPct val="110000"/>
              </a:lnSpc>
              <a:spcBef>
                <a:spcPct val="20000"/>
              </a:spcBef>
              <a:buSzPct val="120000"/>
            </a:pPr>
            <a:r>
              <a:rPr lang="zh-CN" altLang="en-US" sz="2000" dirty="0">
                <a:cs typeface="+mn-ea"/>
                <a:sym typeface="+mn-lt"/>
              </a:rPr>
              <a:t>低保家庭和重残学生门急诊起付线享受政府补贴；贫困学生个人缴费和起付线补助由</a:t>
            </a:r>
            <a:r>
              <a:rPr lang="zh-CN" altLang="en-US" sz="2000" dirty="0">
                <a:solidFill>
                  <a:srgbClr val="C00000"/>
                </a:solidFill>
                <a:cs typeface="+mn-ea"/>
                <a:sym typeface="+mn-lt"/>
              </a:rPr>
              <a:t>学生帮困基金</a:t>
            </a:r>
            <a:r>
              <a:rPr lang="zh-CN" altLang="en-US" sz="2000" dirty="0">
                <a:cs typeface="+mn-ea"/>
                <a:sym typeface="+mn-lt"/>
              </a:rPr>
              <a:t>解决。</a:t>
            </a:r>
            <a:endParaRPr lang="zh-CN" altLang="en-US" sz="2000" dirty="0">
              <a:cs typeface="+mn-ea"/>
              <a:sym typeface="+mn-lt"/>
            </a:endParaRPr>
          </a:p>
          <a:p>
            <a:pPr eaLnBrk="0" hangingPunct="0">
              <a:lnSpc>
                <a:spcPct val="110000"/>
              </a:lnSpc>
              <a:spcBef>
                <a:spcPct val="20000"/>
              </a:spcBef>
              <a:buSzPct val="120000"/>
              <a:buBlip>
                <a:blip r:embed="rId1"/>
              </a:buBlip>
            </a:pPr>
            <a:endParaRPr lang="zh-CN" altLang="en-US" sz="1400" dirty="0">
              <a:solidFill>
                <a:srgbClr val="080808"/>
              </a:solidFill>
              <a:cs typeface="+mn-ea"/>
              <a:sym typeface="+mn-lt"/>
            </a:endParaRPr>
          </a:p>
        </p:txBody>
      </p:sp>
      <p:sp>
        <p:nvSpPr>
          <p:cNvPr id="15368" name="Rectangle 24"/>
          <p:cNvSpPr/>
          <p:nvPr/>
        </p:nvSpPr>
        <p:spPr>
          <a:xfrm>
            <a:off x="1081088" y="2822575"/>
            <a:ext cx="3338512" cy="2861310"/>
          </a:xfrm>
          <a:prstGeom prst="rect">
            <a:avLst/>
          </a:prstGeom>
          <a:noFill/>
          <a:ln w="9525">
            <a:noFill/>
          </a:ln>
        </p:spPr>
        <p:txBody>
          <a:bodyPr wrap="square" anchor="t">
            <a:spAutoFit/>
          </a:bodyPr>
          <a:lstStyle/>
          <a:p>
            <a:r>
              <a:rPr lang="zh-CN" altLang="en-US" sz="2000" dirty="0">
                <a:cs typeface="+mn-ea"/>
                <a:sym typeface="+mn-lt"/>
              </a:rPr>
              <a:t>学生在</a:t>
            </a:r>
            <a:r>
              <a:rPr lang="zh-CN" altLang="en-US" sz="2000" dirty="0">
                <a:solidFill>
                  <a:srgbClr val="C00000"/>
                </a:solidFill>
                <a:cs typeface="+mn-ea"/>
                <a:sym typeface="+mn-lt"/>
              </a:rPr>
              <a:t>外省市</a:t>
            </a:r>
            <a:r>
              <a:rPr lang="zh-CN" altLang="en-US" sz="2000" dirty="0">
                <a:cs typeface="+mn-ea"/>
                <a:sym typeface="+mn-lt"/>
              </a:rPr>
              <a:t>发生急诊住院，或因病等休学期间需要在外省市住院医疗时，应到所在地的医疗保险定点医疗机构就医。发生的医疗费用由本人垫付后，在出院或治疗后</a:t>
            </a:r>
            <a:r>
              <a:rPr lang="zh-CN" altLang="en-US" sz="2000" dirty="0">
                <a:solidFill>
                  <a:srgbClr val="C00000"/>
                </a:solidFill>
                <a:cs typeface="+mn-ea"/>
                <a:sym typeface="+mn-lt"/>
              </a:rPr>
              <a:t>6个月</a:t>
            </a:r>
            <a:r>
              <a:rPr lang="zh-CN" altLang="en-US" sz="2000" dirty="0">
                <a:cs typeface="+mn-ea"/>
                <a:sym typeface="+mn-lt"/>
              </a:rPr>
              <a:t>内，由学校统一到本市医疗保险经办机构申请报销（大病除外）。</a:t>
            </a:r>
            <a:endParaRPr lang="zh-CN" altLang="en-US" sz="2000" dirty="0">
              <a:cs typeface="+mn-ea"/>
              <a:sym typeface="+mn-lt"/>
            </a:endParaRPr>
          </a:p>
        </p:txBody>
      </p:sp>
      <p:sp>
        <p:nvSpPr>
          <p:cNvPr id="15369" name="Line 25"/>
          <p:cNvSpPr/>
          <p:nvPr/>
        </p:nvSpPr>
        <p:spPr>
          <a:xfrm flipV="1">
            <a:off x="4603750" y="2473325"/>
            <a:ext cx="0" cy="3211513"/>
          </a:xfrm>
          <a:prstGeom prst="line">
            <a:avLst/>
          </a:prstGeom>
          <a:ln w="9525" cap="flat" cmpd="sng">
            <a:solidFill>
              <a:srgbClr val="1C1C1C"/>
            </a:solidFill>
            <a:prstDash val="dash"/>
            <a:bevel/>
            <a:headEnd type="none" w="med" len="med"/>
            <a:tailEnd type="none" w="med" len="med"/>
          </a:ln>
        </p:spPr>
        <p:txBody>
          <a:bodyPr/>
          <a:lstStyle/>
          <a:p>
            <a:endParaRPr lang="zh-CN" altLang="en-US">
              <a:cs typeface="+mn-ea"/>
              <a:sym typeface="+mn-lt"/>
            </a:endParaRPr>
          </a:p>
        </p:txBody>
      </p:sp>
      <p:sp>
        <p:nvSpPr>
          <p:cNvPr id="12299" name="Rectangle 6"/>
          <p:cNvSpPr/>
          <p:nvPr/>
        </p:nvSpPr>
        <p:spPr>
          <a:xfrm>
            <a:off x="1149785" y="2365375"/>
            <a:ext cx="1846979" cy="461665"/>
          </a:xfrm>
          <a:prstGeom prst="rect">
            <a:avLst/>
          </a:prstGeom>
          <a:noFill/>
          <a:ln w="9525">
            <a:noFill/>
          </a:ln>
        </p:spPr>
        <p:txBody>
          <a:bodyPr vert="horz" wrap="none" anchor="t">
            <a:spAutoFit/>
          </a:bodyPr>
          <a:lstStyle/>
          <a:p>
            <a:pPr lvl="0" algn="ctr" fontAlgn="base">
              <a:buClr>
                <a:srgbClr val="CCCC00"/>
              </a:buClr>
              <a:buSzPct val="75000"/>
              <a:buChar char="►"/>
            </a:pPr>
            <a:r>
              <a:rPr lang="zh-CN" altLang="en-US" sz="2400" b="1" strike="noStrike" noProof="1">
                <a:solidFill>
                  <a:srgbClr val="C00000"/>
                </a:solidFill>
                <a:effectLst>
                  <a:outerShdw blurRad="38100" dist="38100" dir="2700000">
                    <a:srgbClr val="C0C0C0"/>
                  </a:outerShdw>
                </a:effectLst>
                <a:cs typeface="+mn-ea"/>
                <a:sym typeface="+mn-lt"/>
              </a:rPr>
              <a:t>就医和结算</a:t>
            </a:r>
            <a:endParaRPr lang="zh-CN" altLang="en-US" sz="2400" b="1" strike="noStrike" noProof="1">
              <a:solidFill>
                <a:srgbClr val="C00000"/>
              </a:solidFill>
              <a:effectLst>
                <a:outerShdw blurRad="38100" dist="38100" dir="2700000">
                  <a:srgbClr val="C0C0C0"/>
                </a:outerShdw>
              </a:effectLst>
              <a:cs typeface="+mn-ea"/>
              <a:sym typeface="+mn-lt"/>
            </a:endParaRPr>
          </a:p>
        </p:txBody>
      </p:sp>
      <p:sp>
        <p:nvSpPr>
          <p:cNvPr id="12300" name="Rectangle 6"/>
          <p:cNvSpPr/>
          <p:nvPr/>
        </p:nvSpPr>
        <p:spPr>
          <a:xfrm>
            <a:off x="4791075" y="2365375"/>
            <a:ext cx="3475038" cy="457200"/>
          </a:xfrm>
          <a:prstGeom prst="rect">
            <a:avLst/>
          </a:prstGeom>
          <a:noFill/>
          <a:ln w="9525">
            <a:noFill/>
          </a:ln>
        </p:spPr>
        <p:txBody>
          <a:bodyPr vert="horz" wrap="none" anchor="t">
            <a:spAutoFit/>
          </a:bodyPr>
          <a:lstStyle/>
          <a:p>
            <a:pPr lvl="0" algn="ctr" fontAlgn="base">
              <a:buClr>
                <a:srgbClr val="CCCC00"/>
              </a:buClr>
              <a:buSzPct val="75000"/>
              <a:buChar char="►"/>
            </a:pPr>
            <a:r>
              <a:rPr lang="zh-CN" altLang="en-US" sz="2400" b="1" strike="noStrike" noProof="1">
                <a:solidFill>
                  <a:srgbClr val="C00000"/>
                </a:solidFill>
                <a:effectLst>
                  <a:outerShdw blurRad="38100" dist="38100" dir="2700000">
                    <a:srgbClr val="C0C0C0"/>
                  </a:outerShdw>
                </a:effectLst>
                <a:cs typeface="+mn-ea"/>
                <a:sym typeface="+mn-lt"/>
              </a:rPr>
              <a:t>贫困家庭学生帮扶补助</a:t>
            </a:r>
            <a:endParaRPr lang="zh-CN" altLang="en-US" sz="2400" b="1" strike="noStrike" noProof="1">
              <a:solidFill>
                <a:srgbClr val="C00000"/>
              </a:solidFill>
              <a:effectLst>
                <a:outerShdw blurRad="38100" dist="38100" dir="2700000">
                  <a:srgbClr val="C0C0C0"/>
                </a:outerShdw>
              </a:effectLst>
              <a:cs typeface="+mn-ea"/>
              <a:sym typeface="+mn-lt"/>
            </a:endParaRPr>
          </a:p>
        </p:txBody>
      </p:sp>
      <p:sp>
        <p:nvSpPr>
          <p:cNvPr id="4" name="标题 3"/>
          <p:cNvSpPr>
            <a:spLocks noGrp="1"/>
          </p:cNvSpPr>
          <p:nvPr>
            <p:ph type="title"/>
          </p:nvPr>
        </p:nvSpPr>
        <p:spPr>
          <a:xfrm>
            <a:off x="755650" y="651510"/>
            <a:ext cx="5340985" cy="720090"/>
          </a:xfrm>
        </p:spPr>
        <p:txBody>
          <a:bodyPr/>
          <a:lstStyle/>
          <a:p>
            <a:r>
              <a:rPr lang="zh-CN" altLang="en-US" sz="4400" b="1">
                <a:latin typeface="+mn-lt"/>
                <a:ea typeface="+mn-ea"/>
                <a:cs typeface="+mn-ea"/>
                <a:sym typeface="+mn-lt"/>
              </a:rPr>
              <a:t>医保参保后就医指南</a:t>
            </a:r>
            <a:endParaRPr lang="zh-CN" altLang="en-US" sz="4400" b="1">
              <a:latin typeface="+mn-lt"/>
              <a:ea typeface="+mn-ea"/>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latin typeface="+mn-lt"/>
                <a:ea typeface="+mn-ea"/>
                <a:cs typeface="+mn-ea"/>
                <a:sym typeface="+mn-lt"/>
              </a:rPr>
              <a:t>保障待遇</a:t>
            </a:r>
            <a:endParaRPr lang="zh-CN" altLang="en-US" b="1">
              <a:latin typeface="+mn-lt"/>
              <a:ea typeface="+mn-ea"/>
              <a:cs typeface="+mn-ea"/>
              <a:sym typeface="+mn-lt"/>
            </a:endParaRPr>
          </a:p>
        </p:txBody>
      </p:sp>
      <p:sp>
        <p:nvSpPr>
          <p:cNvPr id="17409" name="圆角矩形 14337"/>
          <p:cNvSpPr/>
          <p:nvPr/>
        </p:nvSpPr>
        <p:spPr>
          <a:xfrm>
            <a:off x="5943600" y="2105025"/>
            <a:ext cx="2168525" cy="2795905"/>
          </a:xfrm>
          <a:prstGeom prst="roundRect">
            <a:avLst>
              <a:gd name="adj" fmla="val 12574"/>
            </a:avLst>
          </a:prstGeom>
          <a:solidFill>
            <a:srgbClr val="E3CBCB"/>
          </a:solidFill>
          <a:ln w="9525">
            <a:noFill/>
          </a:ln>
        </p:spPr>
        <p:txBody>
          <a:bodyPr anchor="t"/>
          <a:lstStyle/>
          <a:p>
            <a:pPr algn="ctr"/>
            <a:endParaRPr lang="zh-CN" altLang="en-US">
              <a:solidFill>
                <a:schemeClr val="bg1">
                  <a:lumMod val="95000"/>
                </a:schemeClr>
              </a:solidFill>
              <a:cs typeface="+mn-ea"/>
              <a:sym typeface="+mn-lt"/>
            </a:endParaRPr>
          </a:p>
        </p:txBody>
      </p:sp>
      <p:grpSp>
        <p:nvGrpSpPr>
          <p:cNvPr id="17412" name="组合 14340"/>
          <p:cNvGrpSpPr/>
          <p:nvPr/>
        </p:nvGrpSpPr>
        <p:grpSpPr>
          <a:xfrm>
            <a:off x="3565525" y="1924050"/>
            <a:ext cx="2170430" cy="2959735"/>
            <a:chOff x="0" y="0"/>
            <a:chExt cx="1489" cy="1862"/>
          </a:xfrm>
          <a:solidFill>
            <a:srgbClr val="E3CBCB"/>
          </a:solidFill>
        </p:grpSpPr>
        <p:sp>
          <p:nvSpPr>
            <p:cNvPr id="17413" name="圆角矩形 14341"/>
            <p:cNvSpPr/>
            <p:nvPr/>
          </p:nvSpPr>
          <p:spPr>
            <a:xfrm>
              <a:off x="2" y="0"/>
              <a:ext cx="1487" cy="1862"/>
            </a:xfrm>
            <a:prstGeom prst="roundRect">
              <a:avLst>
                <a:gd name="adj" fmla="val 12574"/>
              </a:avLst>
            </a:prstGeom>
            <a:grpFill/>
            <a:ln w="9525">
              <a:noFill/>
            </a:ln>
          </p:spPr>
          <p:txBody>
            <a:bodyPr anchor="t"/>
            <a:lstStyle/>
            <a:p>
              <a:pPr algn="ctr"/>
              <a:endParaRPr lang="zh-CN" altLang="en-US">
                <a:cs typeface="+mn-ea"/>
                <a:sym typeface="+mn-lt"/>
              </a:endParaRPr>
            </a:p>
          </p:txBody>
        </p:sp>
        <p:sp>
          <p:nvSpPr>
            <p:cNvPr id="17414" name="圆角矩形 14342"/>
            <p:cNvSpPr/>
            <p:nvPr/>
          </p:nvSpPr>
          <p:spPr>
            <a:xfrm>
              <a:off x="0" y="1379"/>
              <a:ext cx="1488" cy="479"/>
            </a:xfrm>
            <a:prstGeom prst="roundRect">
              <a:avLst>
                <a:gd name="adj" fmla="val 42588"/>
              </a:avLst>
            </a:prstGeom>
            <a:grpFill/>
            <a:ln w="9525">
              <a:noFill/>
            </a:ln>
          </p:spPr>
          <p:txBody>
            <a:bodyPr anchor="t"/>
            <a:lstStyle/>
            <a:p>
              <a:pPr algn="ctr"/>
              <a:endParaRPr lang="zh-CN" altLang="en-US">
                <a:cs typeface="+mn-ea"/>
                <a:sym typeface="+mn-lt"/>
              </a:endParaRPr>
            </a:p>
          </p:txBody>
        </p:sp>
        <p:sp>
          <p:nvSpPr>
            <p:cNvPr id="17415" name="圆角矩形 14343"/>
            <p:cNvSpPr/>
            <p:nvPr/>
          </p:nvSpPr>
          <p:spPr>
            <a:xfrm>
              <a:off x="7" y="6"/>
              <a:ext cx="1475" cy="479"/>
            </a:xfrm>
            <a:prstGeom prst="roundRect">
              <a:avLst>
                <a:gd name="adj" fmla="val 35907"/>
              </a:avLst>
            </a:prstGeom>
            <a:grpFill/>
            <a:ln w="9525">
              <a:noFill/>
            </a:ln>
          </p:spPr>
          <p:txBody>
            <a:bodyPr anchor="t"/>
            <a:lstStyle/>
            <a:p>
              <a:pPr algn="ctr"/>
              <a:endParaRPr lang="zh-CN" altLang="en-US">
                <a:cs typeface="+mn-ea"/>
                <a:sym typeface="+mn-lt"/>
              </a:endParaRPr>
            </a:p>
          </p:txBody>
        </p:sp>
      </p:grpSp>
      <p:grpSp>
        <p:nvGrpSpPr>
          <p:cNvPr id="17416" name="组合 14344"/>
          <p:cNvGrpSpPr/>
          <p:nvPr/>
        </p:nvGrpSpPr>
        <p:grpSpPr>
          <a:xfrm>
            <a:off x="1143000" y="3296285"/>
            <a:ext cx="2170430" cy="1567815"/>
            <a:chOff x="0" y="0"/>
            <a:chExt cx="1489" cy="1584"/>
          </a:xfrm>
          <a:solidFill>
            <a:srgbClr val="E3CBCB"/>
          </a:solidFill>
        </p:grpSpPr>
        <p:sp>
          <p:nvSpPr>
            <p:cNvPr id="17417" name="圆角矩形 14345"/>
            <p:cNvSpPr/>
            <p:nvPr/>
          </p:nvSpPr>
          <p:spPr>
            <a:xfrm>
              <a:off x="2" y="0"/>
              <a:ext cx="1487" cy="1584"/>
            </a:xfrm>
            <a:prstGeom prst="roundRect">
              <a:avLst>
                <a:gd name="adj" fmla="val 12574"/>
              </a:avLst>
            </a:prstGeom>
            <a:grpFill/>
            <a:ln w="9525">
              <a:noFill/>
            </a:ln>
          </p:spPr>
          <p:txBody>
            <a:bodyPr anchor="t"/>
            <a:lstStyle/>
            <a:p>
              <a:pPr algn="ctr"/>
              <a:endParaRPr lang="zh-CN" altLang="en-US">
                <a:cs typeface="+mn-ea"/>
                <a:sym typeface="+mn-lt"/>
              </a:endParaRPr>
            </a:p>
          </p:txBody>
        </p:sp>
        <p:sp>
          <p:nvSpPr>
            <p:cNvPr id="17418" name="圆角矩形 14346"/>
            <p:cNvSpPr/>
            <p:nvPr/>
          </p:nvSpPr>
          <p:spPr>
            <a:xfrm>
              <a:off x="0" y="1173"/>
              <a:ext cx="1488" cy="408"/>
            </a:xfrm>
            <a:prstGeom prst="roundRect">
              <a:avLst>
                <a:gd name="adj" fmla="val 49755"/>
              </a:avLst>
            </a:prstGeom>
            <a:grpFill/>
            <a:ln w="9525">
              <a:noFill/>
            </a:ln>
          </p:spPr>
          <p:txBody>
            <a:bodyPr anchor="t"/>
            <a:lstStyle/>
            <a:p>
              <a:pPr algn="ctr"/>
              <a:endParaRPr lang="zh-CN" altLang="en-US">
                <a:cs typeface="+mn-ea"/>
                <a:sym typeface="+mn-lt"/>
              </a:endParaRPr>
            </a:p>
          </p:txBody>
        </p:sp>
        <p:sp>
          <p:nvSpPr>
            <p:cNvPr id="17419" name="圆角矩形 14347"/>
            <p:cNvSpPr/>
            <p:nvPr/>
          </p:nvSpPr>
          <p:spPr>
            <a:xfrm>
              <a:off x="20" y="5"/>
              <a:ext cx="1462" cy="408"/>
            </a:xfrm>
            <a:prstGeom prst="roundRect">
              <a:avLst>
                <a:gd name="adj" fmla="val 38727"/>
              </a:avLst>
            </a:prstGeom>
            <a:grpFill/>
            <a:ln w="9525">
              <a:noFill/>
            </a:ln>
          </p:spPr>
          <p:txBody>
            <a:bodyPr anchor="t"/>
            <a:lstStyle/>
            <a:p>
              <a:pPr algn="ctr"/>
              <a:endParaRPr lang="zh-CN" altLang="en-US">
                <a:cs typeface="+mn-ea"/>
                <a:sym typeface="+mn-lt"/>
              </a:endParaRPr>
            </a:p>
          </p:txBody>
        </p:sp>
      </p:grpSp>
      <p:sp>
        <p:nvSpPr>
          <p:cNvPr id="17420" name="文本框 14348"/>
          <p:cNvSpPr txBox="1"/>
          <p:nvPr/>
        </p:nvSpPr>
        <p:spPr>
          <a:xfrm>
            <a:off x="1243013" y="3591878"/>
            <a:ext cx="1958975" cy="975995"/>
          </a:xfrm>
          <a:prstGeom prst="rect">
            <a:avLst/>
          </a:prstGeom>
          <a:noFill/>
          <a:ln w="9525">
            <a:noFill/>
          </a:ln>
        </p:spPr>
        <p:txBody>
          <a:bodyPr wrap="square" anchor="t">
            <a:spAutoFit/>
          </a:bodyPr>
          <a:lstStyle/>
          <a:p>
            <a:pPr marL="120650" indent="-120650" algn="l">
              <a:lnSpc>
                <a:spcPct val="90000"/>
              </a:lnSpc>
              <a:spcBef>
                <a:spcPct val="50000"/>
              </a:spcBef>
              <a:buChar char="•"/>
            </a:pPr>
            <a:r>
              <a:rPr lang="zh-CN" altLang="en-US" sz="1800" dirty="0">
                <a:solidFill>
                  <a:schemeClr val="tx2"/>
                </a:solidFill>
                <a:cs typeface="+mn-ea"/>
                <a:sym typeface="+mn-lt"/>
              </a:rPr>
              <a:t>居民医保基金支付</a:t>
            </a:r>
            <a:r>
              <a:rPr lang="zh-CN" altLang="en-US" sz="1800" b="1" dirty="0">
                <a:solidFill>
                  <a:srgbClr val="C00000"/>
                </a:solidFill>
                <a:cs typeface="+mn-ea"/>
                <a:sym typeface="+mn-lt"/>
              </a:rPr>
              <a:t>90%</a:t>
            </a:r>
            <a:endParaRPr lang="zh-CN" altLang="en-US" sz="1800" b="1" dirty="0">
              <a:solidFill>
                <a:srgbClr val="C00000"/>
              </a:solidFill>
              <a:cs typeface="+mn-ea"/>
              <a:sym typeface="+mn-lt"/>
            </a:endParaRPr>
          </a:p>
          <a:p>
            <a:pPr marL="120650" indent="-120650" algn="l">
              <a:lnSpc>
                <a:spcPct val="90000"/>
              </a:lnSpc>
              <a:spcBef>
                <a:spcPct val="50000"/>
              </a:spcBef>
              <a:buChar char="•"/>
            </a:pPr>
            <a:r>
              <a:rPr lang="zh-CN" altLang="en-US" sz="1800" dirty="0">
                <a:cs typeface="+mn-ea"/>
                <a:sym typeface="+mn-lt"/>
              </a:rPr>
              <a:t>个人支付</a:t>
            </a:r>
            <a:r>
              <a:rPr lang="zh-CN" altLang="en-US" sz="1800" b="1" dirty="0">
                <a:solidFill>
                  <a:srgbClr val="C00000"/>
                </a:solidFill>
                <a:cs typeface="+mn-ea"/>
                <a:sym typeface="+mn-lt"/>
              </a:rPr>
              <a:t>10%</a:t>
            </a:r>
            <a:endParaRPr lang="zh-CN" altLang="en-US" sz="1800" b="1" dirty="0">
              <a:solidFill>
                <a:srgbClr val="C00000"/>
              </a:solidFill>
              <a:cs typeface="+mn-ea"/>
              <a:sym typeface="+mn-lt"/>
            </a:endParaRPr>
          </a:p>
        </p:txBody>
      </p:sp>
      <p:sp>
        <p:nvSpPr>
          <p:cNvPr id="17421" name="文本框 14349"/>
          <p:cNvSpPr txBox="1"/>
          <p:nvPr/>
        </p:nvSpPr>
        <p:spPr>
          <a:xfrm>
            <a:off x="3568700" y="2104708"/>
            <a:ext cx="2166938" cy="2672715"/>
          </a:xfrm>
          <a:prstGeom prst="rect">
            <a:avLst/>
          </a:prstGeom>
          <a:noFill/>
          <a:ln w="9525">
            <a:noFill/>
          </a:ln>
          <a:extLst>
            <a:ext uri="{909E8E84-426E-40DD-AFC4-6F175D3DCCD1}">
              <a14:hiddenFill xmlns:a14="http://schemas.microsoft.com/office/drawing/2010/main">
                <a:solidFill>
                  <a:schemeClr val="bg1">
                    <a:lumMod val="95000"/>
                  </a:schemeClr>
                </a:solidFill>
              </a14:hiddenFill>
            </a:ext>
          </a:extLst>
        </p:spPr>
        <p:txBody>
          <a:bodyPr wrap="square" anchor="t">
            <a:spAutoFit/>
          </a:bodyPr>
          <a:lstStyle/>
          <a:p>
            <a:pPr marL="120650" indent="-120650">
              <a:lnSpc>
                <a:spcPct val="90000"/>
              </a:lnSpc>
              <a:spcBef>
                <a:spcPct val="50000"/>
              </a:spcBef>
              <a:buChar char="•"/>
            </a:pPr>
            <a:r>
              <a:rPr lang="zh-CN" altLang="en-US" sz="1600" dirty="0">
                <a:cs typeface="+mn-ea"/>
                <a:sym typeface="+mn-lt"/>
              </a:rPr>
              <a:t>起付线：二级医院</a:t>
            </a:r>
            <a:r>
              <a:rPr lang="zh-CN" altLang="en-US" sz="1600" b="1" dirty="0">
                <a:solidFill>
                  <a:srgbClr val="C00000"/>
                </a:solidFill>
                <a:cs typeface="+mn-ea"/>
                <a:sym typeface="+mn-lt"/>
              </a:rPr>
              <a:t>100元</a:t>
            </a:r>
            <a:r>
              <a:rPr lang="zh-CN" altLang="en-US" sz="1600" dirty="0">
                <a:cs typeface="+mn-ea"/>
                <a:sym typeface="+mn-lt"/>
              </a:rPr>
              <a:t>，三级医院</a:t>
            </a:r>
            <a:r>
              <a:rPr lang="zh-CN" altLang="en-US" sz="1600" b="1" dirty="0">
                <a:solidFill>
                  <a:srgbClr val="C00000"/>
                </a:solidFill>
                <a:cs typeface="+mn-ea"/>
                <a:sym typeface="+mn-lt"/>
              </a:rPr>
              <a:t>300元</a:t>
            </a:r>
            <a:r>
              <a:rPr lang="zh-CN" altLang="en-US" sz="1600" dirty="0">
                <a:cs typeface="+mn-ea"/>
                <a:sym typeface="+mn-lt"/>
              </a:rPr>
              <a:t>，超过起付线以上部分：</a:t>
            </a:r>
            <a:endParaRPr lang="zh-CN" altLang="en-US" sz="1600" dirty="0">
              <a:cs typeface="+mn-ea"/>
              <a:sym typeface="+mn-lt"/>
            </a:endParaRPr>
          </a:p>
          <a:p>
            <a:pPr marL="120650" indent="-120650" algn="ctr">
              <a:lnSpc>
                <a:spcPct val="90000"/>
              </a:lnSpc>
              <a:spcBef>
                <a:spcPct val="50000"/>
              </a:spcBef>
              <a:buChar char="•"/>
            </a:pPr>
            <a:r>
              <a:rPr lang="zh-CN" altLang="en-US" sz="1600" dirty="0">
                <a:cs typeface="+mn-ea"/>
                <a:sym typeface="+mn-lt"/>
              </a:rPr>
              <a:t>一级医院，</a:t>
            </a:r>
            <a:r>
              <a:rPr lang="zh-CN" altLang="en-US" sz="1600" dirty="0">
                <a:solidFill>
                  <a:schemeClr val="tx2"/>
                </a:solidFill>
                <a:cs typeface="+mn-ea"/>
                <a:sym typeface="+mn-lt"/>
              </a:rPr>
              <a:t>居民医保基金支付</a:t>
            </a:r>
            <a:r>
              <a:rPr lang="zh-CN" altLang="en-US" sz="1600" b="1" dirty="0">
                <a:solidFill>
                  <a:srgbClr val="C00000"/>
                </a:solidFill>
                <a:cs typeface="+mn-ea"/>
                <a:sym typeface="+mn-lt"/>
              </a:rPr>
              <a:t>80%</a:t>
            </a:r>
            <a:endParaRPr lang="zh-CN" altLang="en-US" sz="1600" b="1" dirty="0">
              <a:solidFill>
                <a:srgbClr val="C00000"/>
              </a:solidFill>
              <a:cs typeface="+mn-ea"/>
              <a:sym typeface="+mn-lt"/>
            </a:endParaRPr>
          </a:p>
          <a:p>
            <a:pPr marL="120650" indent="-120650">
              <a:lnSpc>
                <a:spcPct val="90000"/>
              </a:lnSpc>
              <a:spcBef>
                <a:spcPct val="50000"/>
              </a:spcBef>
              <a:buChar char="•"/>
            </a:pPr>
            <a:r>
              <a:rPr lang="zh-CN" altLang="en-US" sz="1600" dirty="0">
                <a:cs typeface="+mn-ea"/>
                <a:sym typeface="+mn-lt"/>
              </a:rPr>
              <a:t>二级医院，</a:t>
            </a:r>
            <a:r>
              <a:rPr lang="zh-CN" altLang="en-US" sz="1600" dirty="0">
                <a:solidFill>
                  <a:schemeClr val="tx2"/>
                </a:solidFill>
                <a:cs typeface="+mn-ea"/>
                <a:sym typeface="+mn-lt"/>
              </a:rPr>
              <a:t>居民医保基金支付</a:t>
            </a:r>
            <a:r>
              <a:rPr lang="zh-CN" altLang="en-US" sz="1600" b="1" dirty="0">
                <a:solidFill>
                  <a:srgbClr val="C00000"/>
                </a:solidFill>
                <a:cs typeface="+mn-ea"/>
                <a:sym typeface="+mn-lt"/>
              </a:rPr>
              <a:t>7</a:t>
            </a:r>
            <a:r>
              <a:rPr lang="en-US" altLang="zh-CN" sz="1600" b="1" dirty="0">
                <a:solidFill>
                  <a:srgbClr val="C00000"/>
                </a:solidFill>
                <a:cs typeface="+mn-ea"/>
                <a:sym typeface="+mn-lt"/>
              </a:rPr>
              <a:t>5</a:t>
            </a:r>
            <a:r>
              <a:rPr lang="zh-CN" altLang="en-US" sz="1600" b="1" dirty="0">
                <a:solidFill>
                  <a:srgbClr val="C00000"/>
                </a:solidFill>
                <a:cs typeface="+mn-ea"/>
                <a:sym typeface="+mn-lt"/>
              </a:rPr>
              <a:t>%</a:t>
            </a:r>
            <a:endParaRPr lang="zh-CN" altLang="en-US" sz="1600" b="1" dirty="0">
              <a:solidFill>
                <a:srgbClr val="C00000"/>
              </a:solidFill>
              <a:cs typeface="+mn-ea"/>
              <a:sym typeface="+mn-lt"/>
            </a:endParaRPr>
          </a:p>
          <a:p>
            <a:pPr marL="120650" indent="-120650">
              <a:lnSpc>
                <a:spcPct val="90000"/>
              </a:lnSpc>
              <a:spcBef>
                <a:spcPct val="50000"/>
              </a:spcBef>
              <a:buChar char="•"/>
            </a:pPr>
            <a:r>
              <a:rPr lang="zh-CN" altLang="en-US" sz="1600" dirty="0">
                <a:cs typeface="+mn-ea"/>
                <a:sym typeface="+mn-lt"/>
              </a:rPr>
              <a:t>三级医院，</a:t>
            </a:r>
            <a:r>
              <a:rPr lang="zh-CN" altLang="en-US" sz="1600" dirty="0">
                <a:solidFill>
                  <a:schemeClr val="tx2"/>
                </a:solidFill>
                <a:cs typeface="+mn-ea"/>
                <a:sym typeface="+mn-lt"/>
              </a:rPr>
              <a:t>居民医保基金支付</a:t>
            </a:r>
            <a:r>
              <a:rPr lang="zh-CN" altLang="en-US" sz="1600" b="1" dirty="0">
                <a:solidFill>
                  <a:srgbClr val="C00000"/>
                </a:solidFill>
                <a:cs typeface="+mn-ea"/>
                <a:sym typeface="+mn-lt"/>
              </a:rPr>
              <a:t>60%</a:t>
            </a:r>
            <a:endParaRPr lang="zh-CN" altLang="en-US" sz="1600" b="1" dirty="0">
              <a:solidFill>
                <a:srgbClr val="C00000"/>
              </a:solidFill>
              <a:cs typeface="+mn-ea"/>
              <a:sym typeface="+mn-lt"/>
            </a:endParaRPr>
          </a:p>
        </p:txBody>
      </p:sp>
      <p:sp>
        <p:nvSpPr>
          <p:cNvPr id="17422" name="文本框 14350"/>
          <p:cNvSpPr txBox="1"/>
          <p:nvPr/>
        </p:nvSpPr>
        <p:spPr>
          <a:xfrm>
            <a:off x="6048375" y="2277745"/>
            <a:ext cx="1958975" cy="2451735"/>
          </a:xfrm>
          <a:prstGeom prst="rect">
            <a:avLst/>
          </a:prstGeom>
          <a:noFill/>
          <a:ln w="9525">
            <a:noFill/>
          </a:ln>
        </p:spPr>
        <p:txBody>
          <a:bodyPr wrap="square" anchor="t">
            <a:spAutoFit/>
          </a:bodyPr>
          <a:lstStyle/>
          <a:p>
            <a:pPr marL="120650" indent="-120650">
              <a:lnSpc>
                <a:spcPct val="90000"/>
              </a:lnSpc>
              <a:spcBef>
                <a:spcPct val="50000"/>
              </a:spcBef>
              <a:buChar char="•"/>
            </a:pPr>
            <a:r>
              <a:rPr lang="zh-CN" altLang="en-US" sz="1600" dirty="0">
                <a:cs typeface="+mn-ea"/>
                <a:sym typeface="+mn-lt"/>
              </a:rPr>
              <a:t>起付线：</a:t>
            </a:r>
            <a:r>
              <a:rPr lang="zh-CN" altLang="en-US" sz="1600" b="1" dirty="0">
                <a:solidFill>
                  <a:srgbClr val="C00000"/>
                </a:solidFill>
                <a:cs typeface="+mn-ea"/>
                <a:sym typeface="+mn-lt"/>
              </a:rPr>
              <a:t>300</a:t>
            </a:r>
            <a:r>
              <a:rPr lang="zh-CN" altLang="en-US" sz="1600" dirty="0">
                <a:cs typeface="+mn-ea"/>
                <a:sym typeface="+mn-lt"/>
              </a:rPr>
              <a:t>元，当年累积超过起付线以上部分：</a:t>
            </a:r>
            <a:endParaRPr lang="zh-CN" altLang="en-US" sz="1600" dirty="0">
              <a:cs typeface="+mn-ea"/>
              <a:sym typeface="+mn-lt"/>
            </a:endParaRPr>
          </a:p>
          <a:p>
            <a:pPr marL="120650" indent="-120650">
              <a:lnSpc>
                <a:spcPct val="90000"/>
              </a:lnSpc>
              <a:spcBef>
                <a:spcPct val="50000"/>
              </a:spcBef>
              <a:buChar char="•"/>
            </a:pPr>
            <a:r>
              <a:rPr lang="zh-CN" altLang="en-US" sz="1600" dirty="0">
                <a:cs typeface="+mn-ea"/>
                <a:sym typeface="+mn-lt"/>
              </a:rPr>
              <a:t>一级医院，</a:t>
            </a:r>
            <a:r>
              <a:rPr lang="zh-CN" altLang="en-US" sz="1600" dirty="0">
                <a:solidFill>
                  <a:schemeClr val="tx2"/>
                </a:solidFill>
                <a:cs typeface="+mn-ea"/>
                <a:sym typeface="+mn-lt"/>
              </a:rPr>
              <a:t>居民医保基金支</a:t>
            </a:r>
            <a:r>
              <a:rPr lang="zh-CN" altLang="en-US" sz="1600" dirty="0">
                <a:cs typeface="+mn-ea"/>
                <a:sym typeface="+mn-lt"/>
              </a:rPr>
              <a:t>付</a:t>
            </a:r>
            <a:r>
              <a:rPr lang="en-US" altLang="zh-CN" sz="1600" b="1" dirty="0">
                <a:solidFill>
                  <a:srgbClr val="C00000"/>
                </a:solidFill>
                <a:cs typeface="+mn-ea"/>
                <a:sym typeface="+mn-lt"/>
              </a:rPr>
              <a:t>70</a:t>
            </a:r>
            <a:r>
              <a:rPr lang="zh-CN" altLang="en-US" sz="1600" b="1" dirty="0">
                <a:solidFill>
                  <a:srgbClr val="C00000"/>
                </a:solidFill>
                <a:cs typeface="+mn-ea"/>
                <a:sym typeface="+mn-lt"/>
              </a:rPr>
              <a:t>%</a:t>
            </a:r>
            <a:endParaRPr lang="zh-CN" altLang="en-US" sz="1600" b="1" dirty="0">
              <a:solidFill>
                <a:srgbClr val="C00000"/>
              </a:solidFill>
              <a:cs typeface="+mn-ea"/>
              <a:sym typeface="+mn-lt"/>
            </a:endParaRPr>
          </a:p>
          <a:p>
            <a:pPr marL="120650" indent="-120650">
              <a:lnSpc>
                <a:spcPct val="90000"/>
              </a:lnSpc>
              <a:spcBef>
                <a:spcPct val="50000"/>
              </a:spcBef>
              <a:buChar char="•"/>
            </a:pPr>
            <a:r>
              <a:rPr lang="zh-CN" altLang="en-US" sz="1600" dirty="0">
                <a:cs typeface="+mn-ea"/>
                <a:sym typeface="+mn-lt"/>
              </a:rPr>
              <a:t>二级医院，</a:t>
            </a:r>
            <a:r>
              <a:rPr lang="zh-CN" altLang="en-US" sz="1600" dirty="0">
                <a:solidFill>
                  <a:schemeClr val="tx2"/>
                </a:solidFill>
                <a:cs typeface="+mn-ea"/>
                <a:sym typeface="+mn-lt"/>
              </a:rPr>
              <a:t>居民医保基金支</a:t>
            </a:r>
            <a:r>
              <a:rPr lang="zh-CN" altLang="en-US" sz="1600" dirty="0">
                <a:cs typeface="+mn-ea"/>
                <a:sym typeface="+mn-lt"/>
              </a:rPr>
              <a:t>付</a:t>
            </a:r>
            <a:r>
              <a:rPr lang="en-US" altLang="zh-CN" sz="1600" b="1" dirty="0">
                <a:solidFill>
                  <a:srgbClr val="C00000"/>
                </a:solidFill>
                <a:cs typeface="+mn-ea"/>
                <a:sym typeface="+mn-lt"/>
              </a:rPr>
              <a:t>60</a:t>
            </a:r>
            <a:r>
              <a:rPr lang="zh-CN" altLang="en-US" sz="1600" b="1" dirty="0">
                <a:solidFill>
                  <a:srgbClr val="C00000"/>
                </a:solidFill>
                <a:cs typeface="+mn-ea"/>
                <a:sym typeface="+mn-lt"/>
              </a:rPr>
              <a:t>%</a:t>
            </a:r>
            <a:endParaRPr lang="zh-CN" altLang="en-US" sz="1600" b="1" dirty="0">
              <a:solidFill>
                <a:srgbClr val="C00000"/>
              </a:solidFill>
              <a:cs typeface="+mn-ea"/>
              <a:sym typeface="+mn-lt"/>
            </a:endParaRPr>
          </a:p>
          <a:p>
            <a:pPr marL="120650" indent="-120650">
              <a:lnSpc>
                <a:spcPct val="90000"/>
              </a:lnSpc>
              <a:spcBef>
                <a:spcPct val="50000"/>
              </a:spcBef>
              <a:buChar char="•"/>
            </a:pPr>
            <a:r>
              <a:rPr lang="zh-CN" altLang="en-US" sz="1600" dirty="0">
                <a:cs typeface="+mn-ea"/>
                <a:sym typeface="+mn-lt"/>
              </a:rPr>
              <a:t>三级医院，</a:t>
            </a:r>
            <a:r>
              <a:rPr lang="zh-CN" altLang="en-US" sz="1600" dirty="0">
                <a:solidFill>
                  <a:schemeClr val="tx2"/>
                </a:solidFill>
                <a:cs typeface="+mn-ea"/>
                <a:sym typeface="+mn-lt"/>
              </a:rPr>
              <a:t>居民医保基金支付</a:t>
            </a:r>
            <a:r>
              <a:rPr lang="zh-CN" altLang="en-US" sz="1600" b="1" dirty="0">
                <a:solidFill>
                  <a:srgbClr val="C00000"/>
                </a:solidFill>
                <a:cs typeface="+mn-ea"/>
                <a:sym typeface="+mn-lt"/>
              </a:rPr>
              <a:t>50%</a:t>
            </a:r>
            <a:endParaRPr lang="zh-CN" altLang="en-US" sz="1600" b="1" dirty="0">
              <a:solidFill>
                <a:srgbClr val="C00000"/>
              </a:solidFill>
              <a:cs typeface="+mn-ea"/>
              <a:sym typeface="+mn-lt"/>
            </a:endParaRPr>
          </a:p>
        </p:txBody>
      </p:sp>
      <p:sp>
        <p:nvSpPr>
          <p:cNvPr id="17423" name="文本框 14351"/>
          <p:cNvSpPr txBox="1"/>
          <p:nvPr/>
        </p:nvSpPr>
        <p:spPr>
          <a:xfrm>
            <a:off x="1473835" y="2760980"/>
            <a:ext cx="1527810" cy="398780"/>
          </a:xfrm>
          <a:prstGeom prst="rect">
            <a:avLst/>
          </a:prstGeom>
          <a:noFill/>
          <a:ln w="9525">
            <a:noFill/>
          </a:ln>
        </p:spPr>
        <p:txBody>
          <a:bodyPr wrap="square" anchor="t">
            <a:spAutoFit/>
          </a:bodyPr>
          <a:lstStyle/>
          <a:p>
            <a:pPr algn="ctr">
              <a:spcBef>
                <a:spcPct val="50000"/>
              </a:spcBef>
            </a:pPr>
            <a:r>
              <a:rPr lang="zh-CN" altLang="en-US" sz="2000" b="1" dirty="0">
                <a:solidFill>
                  <a:srgbClr val="C00000"/>
                </a:solidFill>
                <a:cs typeface="+mn-ea"/>
                <a:sym typeface="+mn-lt"/>
              </a:rPr>
              <a:t>校医院就医</a:t>
            </a:r>
            <a:endParaRPr lang="zh-CN" altLang="en-US" sz="2000" b="1" dirty="0">
              <a:solidFill>
                <a:srgbClr val="C00000"/>
              </a:solidFill>
              <a:cs typeface="+mn-ea"/>
              <a:sym typeface="+mn-lt"/>
            </a:endParaRPr>
          </a:p>
        </p:txBody>
      </p:sp>
      <p:sp>
        <p:nvSpPr>
          <p:cNvPr id="17424" name="文本框 14352"/>
          <p:cNvSpPr txBox="1"/>
          <p:nvPr/>
        </p:nvSpPr>
        <p:spPr>
          <a:xfrm>
            <a:off x="3874135" y="1440815"/>
            <a:ext cx="777240" cy="398780"/>
          </a:xfrm>
          <a:prstGeom prst="rect">
            <a:avLst/>
          </a:prstGeom>
          <a:noFill/>
          <a:ln w="9525">
            <a:noFill/>
          </a:ln>
        </p:spPr>
        <p:txBody>
          <a:bodyPr wrap="square" anchor="t">
            <a:spAutoFit/>
          </a:bodyPr>
          <a:lstStyle/>
          <a:p>
            <a:pPr algn="ctr">
              <a:spcBef>
                <a:spcPct val="50000"/>
              </a:spcBef>
            </a:pPr>
            <a:r>
              <a:rPr lang="zh-CN" altLang="en-US" sz="2000" b="1" dirty="0">
                <a:solidFill>
                  <a:srgbClr val="C00000"/>
                </a:solidFill>
                <a:cs typeface="+mn-ea"/>
                <a:sym typeface="+mn-lt"/>
              </a:rPr>
              <a:t>住院</a:t>
            </a:r>
            <a:endParaRPr lang="zh-CN" altLang="en-US" sz="2000" b="1" dirty="0">
              <a:solidFill>
                <a:srgbClr val="C00000"/>
              </a:solidFill>
              <a:cs typeface="+mn-ea"/>
              <a:sym typeface="+mn-lt"/>
            </a:endParaRPr>
          </a:p>
        </p:txBody>
      </p:sp>
      <p:sp>
        <p:nvSpPr>
          <p:cNvPr id="17425" name="文本框 14353"/>
          <p:cNvSpPr txBox="1"/>
          <p:nvPr/>
        </p:nvSpPr>
        <p:spPr>
          <a:xfrm>
            <a:off x="6656705" y="1575435"/>
            <a:ext cx="1455420" cy="398780"/>
          </a:xfrm>
          <a:prstGeom prst="rect">
            <a:avLst/>
          </a:prstGeom>
          <a:noFill/>
          <a:ln w="9525">
            <a:noFill/>
          </a:ln>
        </p:spPr>
        <p:txBody>
          <a:bodyPr wrap="square" anchor="t">
            <a:spAutoFit/>
          </a:bodyPr>
          <a:lstStyle/>
          <a:p>
            <a:pPr algn="ctr">
              <a:spcBef>
                <a:spcPct val="50000"/>
              </a:spcBef>
            </a:pPr>
            <a:r>
              <a:rPr lang="zh-CN" altLang="en-US" sz="2000" b="1" dirty="0">
                <a:solidFill>
                  <a:srgbClr val="C00000"/>
                </a:solidFill>
                <a:cs typeface="+mn-ea"/>
                <a:sym typeface="+mn-lt"/>
              </a:rPr>
              <a:t>校外门急诊</a:t>
            </a:r>
            <a:endParaRPr lang="zh-CN" altLang="en-US" sz="2000" b="1" dirty="0">
              <a:solidFill>
                <a:srgbClr val="C00000"/>
              </a:solidFill>
              <a:cs typeface="+mn-ea"/>
              <a:sym typeface="+mn-lt"/>
            </a:endParaRPr>
          </a:p>
        </p:txBody>
      </p:sp>
      <p:sp>
        <p:nvSpPr>
          <p:cNvPr id="17427" name="文本框 14355"/>
          <p:cNvSpPr txBox="1"/>
          <p:nvPr/>
        </p:nvSpPr>
        <p:spPr>
          <a:xfrm>
            <a:off x="962025" y="5094605"/>
            <a:ext cx="7219950" cy="1077595"/>
          </a:xfrm>
          <a:prstGeom prst="rect">
            <a:avLst/>
          </a:prstGeom>
          <a:solidFill>
            <a:srgbClr val="FFFFFF"/>
          </a:solidFill>
          <a:ln w="28575" cap="flat" cmpd="sng">
            <a:solidFill>
              <a:schemeClr val="accent1"/>
            </a:solidFill>
            <a:prstDash val="solid"/>
            <a:bevel/>
            <a:headEnd type="none" w="med" len="med"/>
            <a:tailEnd type="none" w="med" len="med"/>
          </a:ln>
        </p:spPr>
        <p:txBody>
          <a:bodyPr wrap="square" lIns="90000" tIns="46800" rIns="90000" bIns="46800" anchor="t">
            <a:spAutoFit/>
          </a:bodyPr>
          <a:lstStyle/>
          <a:p>
            <a:pPr>
              <a:spcBef>
                <a:spcPct val="50000"/>
              </a:spcBef>
            </a:pPr>
            <a:r>
              <a:rPr lang="zh-CN" altLang="en-US" sz="1600" dirty="0">
                <a:solidFill>
                  <a:schemeClr val="tx2"/>
                </a:solidFill>
                <a:cs typeface="+mn-ea"/>
                <a:sym typeface="+mn-lt"/>
              </a:rPr>
              <a:t>注：学生患尿毒症、恶性肿瘤、精神病、血友病、再生障碍性贫血等住院及门诊按居保大病执行。《上海市大学生门诊报销凭证（大病专用）》。带好医疗费收据、就诊记录、明细清单、病史记录等材料到</a:t>
            </a:r>
            <a:r>
              <a:rPr lang="zh-CN" altLang="en-US" sz="1600" dirty="0">
                <a:solidFill>
                  <a:srgbClr val="C00000"/>
                </a:solidFill>
                <a:cs typeface="+mn-ea"/>
                <a:sym typeface="+mn-lt"/>
              </a:rPr>
              <a:t>校医院北楼</a:t>
            </a:r>
            <a:r>
              <a:rPr lang="en-US" altLang="zh-CN" sz="1600" dirty="0">
                <a:solidFill>
                  <a:srgbClr val="C00000"/>
                </a:solidFill>
                <a:cs typeface="+mn-ea"/>
                <a:sym typeface="+mn-lt"/>
              </a:rPr>
              <a:t>119</a:t>
            </a:r>
            <a:r>
              <a:rPr lang="zh-CN" altLang="en-US" sz="1600" dirty="0">
                <a:solidFill>
                  <a:srgbClr val="C00000"/>
                </a:solidFill>
                <a:cs typeface="+mn-ea"/>
                <a:sym typeface="+mn-lt"/>
              </a:rPr>
              <a:t>室</a:t>
            </a:r>
            <a:r>
              <a:rPr lang="zh-CN" altLang="en-US" sz="1600" dirty="0">
                <a:solidFill>
                  <a:schemeClr val="tx2"/>
                </a:solidFill>
                <a:cs typeface="+mn-ea"/>
                <a:sym typeface="+mn-lt"/>
              </a:rPr>
              <a:t>报销及开大病医疗保险证明到</a:t>
            </a:r>
            <a:r>
              <a:rPr lang="zh-CN" altLang="en-US" sz="1600" dirty="0">
                <a:solidFill>
                  <a:srgbClr val="C00000"/>
                </a:solidFill>
                <a:cs typeface="+mn-ea"/>
                <a:sym typeface="+mn-lt"/>
              </a:rPr>
              <a:t>学生服务中心</a:t>
            </a:r>
            <a:r>
              <a:rPr lang="en-US" altLang="zh-CN" sz="1600" dirty="0">
                <a:solidFill>
                  <a:srgbClr val="C00000"/>
                </a:solidFill>
                <a:cs typeface="+mn-ea"/>
                <a:sym typeface="+mn-lt"/>
              </a:rPr>
              <a:t>11</a:t>
            </a:r>
            <a:r>
              <a:rPr lang="zh-CN" altLang="en-US" sz="1600" dirty="0">
                <a:solidFill>
                  <a:srgbClr val="C00000"/>
                </a:solidFill>
                <a:cs typeface="+mn-ea"/>
                <a:sym typeface="+mn-lt"/>
              </a:rPr>
              <a:t>、</a:t>
            </a:r>
            <a:r>
              <a:rPr lang="en-US" altLang="zh-CN" sz="1600" dirty="0">
                <a:solidFill>
                  <a:srgbClr val="C00000"/>
                </a:solidFill>
                <a:cs typeface="+mn-ea"/>
                <a:sym typeface="+mn-lt"/>
              </a:rPr>
              <a:t>12</a:t>
            </a:r>
            <a:r>
              <a:rPr lang="zh-CN" altLang="en-US" sz="1600" dirty="0">
                <a:solidFill>
                  <a:srgbClr val="C00000"/>
                </a:solidFill>
                <a:cs typeface="+mn-ea"/>
                <a:sym typeface="+mn-lt"/>
              </a:rPr>
              <a:t>号窗口</a:t>
            </a:r>
            <a:r>
              <a:rPr lang="zh-CN" altLang="en-US" sz="1600" dirty="0">
                <a:solidFill>
                  <a:schemeClr val="tx2"/>
                </a:solidFill>
                <a:cs typeface="+mn-ea"/>
                <a:sym typeface="+mn-lt"/>
              </a:rPr>
              <a:t>进行大病报销。</a:t>
            </a:r>
            <a:endParaRPr lang="zh-CN" altLang="en-US" sz="1600" dirty="0">
              <a:solidFill>
                <a:schemeClr val="tx2"/>
              </a:solidFill>
              <a:cs typeface="+mn-ea"/>
              <a:sym typeface="+mn-lt"/>
            </a:endParaRPr>
          </a:p>
        </p:txBody>
      </p:sp>
      <p:sp>
        <p:nvSpPr>
          <p:cNvPr id="17428" name="矩形 14356"/>
          <p:cNvSpPr/>
          <p:nvPr/>
        </p:nvSpPr>
        <p:spPr>
          <a:xfrm>
            <a:off x="858520" y="2627630"/>
            <a:ext cx="558800" cy="531813"/>
          </a:xfrm>
          <a:prstGeom prst="rect">
            <a:avLst/>
          </a:prstGeom>
        </p:spPr>
        <p:txBody>
          <a:bodyPr wrap="none" fromWordArt="1">
            <a:prstTxWarp prst="textPlain">
              <a:avLst>
                <a:gd name="adj" fmla="val 50000"/>
              </a:avLst>
            </a:prstTxWarp>
            <a:normAutofit fontScale="92500" lnSpcReduction="20000"/>
          </a:bodyPr>
          <a:lstStyle/>
          <a:p>
            <a:pPr algn="ctr"/>
            <a:r>
              <a:rPr lang="zh-CN" altLang="en-US" sz="3600" b="1" i="1">
                <a:solidFill>
                  <a:srgbClr val="E3CBCB">
                    <a:alpha val="50000"/>
                  </a:srgbClr>
                </a:solidFill>
                <a:cs typeface="+mn-ea"/>
                <a:sym typeface="+mn-lt"/>
              </a:rPr>
              <a:t>01</a:t>
            </a:r>
            <a:endParaRPr lang="zh-CN" altLang="en-US" sz="3600" b="1" i="1">
              <a:solidFill>
                <a:srgbClr val="E3CBCB">
                  <a:alpha val="50000"/>
                </a:srgbClr>
              </a:solidFill>
              <a:cs typeface="+mn-ea"/>
              <a:sym typeface="+mn-lt"/>
            </a:endParaRPr>
          </a:p>
        </p:txBody>
      </p:sp>
      <p:sp>
        <p:nvSpPr>
          <p:cNvPr id="17429" name="矩形 14357"/>
          <p:cNvSpPr/>
          <p:nvPr/>
        </p:nvSpPr>
        <p:spPr>
          <a:xfrm>
            <a:off x="3313430" y="1306195"/>
            <a:ext cx="560388" cy="533400"/>
          </a:xfrm>
          <a:prstGeom prst="rect">
            <a:avLst/>
          </a:prstGeom>
        </p:spPr>
        <p:txBody>
          <a:bodyPr wrap="none" fromWordArt="1">
            <a:prstTxWarp prst="textPlain">
              <a:avLst>
                <a:gd name="adj" fmla="val 50000"/>
              </a:avLst>
            </a:prstTxWarp>
            <a:normAutofit fontScale="92500" lnSpcReduction="20000"/>
          </a:bodyPr>
          <a:lstStyle/>
          <a:p>
            <a:pPr algn="ctr"/>
            <a:r>
              <a:rPr lang="zh-CN" altLang="en-US" sz="3600" b="1" i="1">
                <a:solidFill>
                  <a:srgbClr val="E3CBCB">
                    <a:alpha val="50000"/>
                  </a:srgbClr>
                </a:solidFill>
                <a:cs typeface="+mn-ea"/>
                <a:sym typeface="+mn-lt"/>
              </a:rPr>
              <a:t>02</a:t>
            </a:r>
            <a:endParaRPr lang="zh-CN" altLang="en-US" sz="3600" b="1" i="1">
              <a:solidFill>
                <a:srgbClr val="E3CBCB">
                  <a:alpha val="50000"/>
                </a:srgbClr>
              </a:solidFill>
              <a:cs typeface="+mn-ea"/>
              <a:sym typeface="+mn-lt"/>
            </a:endParaRPr>
          </a:p>
        </p:txBody>
      </p:sp>
      <p:sp>
        <p:nvSpPr>
          <p:cNvPr id="17430" name="矩形 14358"/>
          <p:cNvSpPr/>
          <p:nvPr/>
        </p:nvSpPr>
        <p:spPr>
          <a:xfrm>
            <a:off x="6048375" y="1390333"/>
            <a:ext cx="561975" cy="533400"/>
          </a:xfrm>
          <a:prstGeom prst="rect">
            <a:avLst/>
          </a:prstGeom>
        </p:spPr>
        <p:txBody>
          <a:bodyPr wrap="none" fromWordArt="1">
            <a:prstTxWarp prst="textPlain">
              <a:avLst>
                <a:gd name="adj" fmla="val 50000"/>
              </a:avLst>
            </a:prstTxWarp>
            <a:normAutofit fontScale="92500" lnSpcReduction="20000"/>
          </a:bodyPr>
          <a:lstStyle/>
          <a:p>
            <a:pPr algn="ctr"/>
            <a:r>
              <a:rPr lang="zh-CN" altLang="en-US" sz="3600" b="1" i="1">
                <a:solidFill>
                  <a:srgbClr val="E3CBCB">
                    <a:alpha val="50000"/>
                  </a:srgbClr>
                </a:solidFill>
                <a:cs typeface="+mn-ea"/>
                <a:sym typeface="+mn-lt"/>
              </a:rPr>
              <a:t>03</a:t>
            </a:r>
            <a:endParaRPr lang="zh-CN" altLang="en-US" sz="3600" b="1" i="1">
              <a:solidFill>
                <a:srgbClr val="E3CBCB">
                  <a:alpha val="50000"/>
                </a:srgbClr>
              </a:solidFill>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332656"/>
            <a:ext cx="6049645" cy="720090"/>
          </a:xfrm>
        </p:spPr>
        <p:txBody>
          <a:bodyPr/>
          <a:lstStyle/>
          <a:p>
            <a:r>
              <a:rPr lang="zh-CN" altLang="en-US" b="1" dirty="0">
                <a:latin typeface="+mn-lt"/>
                <a:ea typeface="+mn-ea"/>
                <a:cs typeface="+mn-ea"/>
                <a:sym typeface="+mn-lt"/>
              </a:rPr>
              <a:t>大学生城镇居保报销流程</a:t>
            </a:r>
            <a:endParaRPr lang="zh-CN" altLang="en-US" dirty="0">
              <a:latin typeface="+mn-lt"/>
              <a:ea typeface="+mn-ea"/>
              <a:cs typeface="+mn-ea"/>
              <a:sym typeface="+mn-lt"/>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8813" t="8399" r="11008" b="17052"/>
          <a:stretch>
            <a:fillRect/>
          </a:stretch>
        </p:blipFill>
        <p:spPr>
          <a:xfrm>
            <a:off x="1692445" y="1052342"/>
            <a:ext cx="4415571" cy="5805658"/>
          </a:xfrm>
          <a:prstGeom prst="rect">
            <a:avLst/>
          </a:prstGeom>
        </p:spPr>
      </p:pic>
    </p:spTree>
  </p:cSld>
  <p:clrMapOvr>
    <a:masterClrMapping/>
  </p:clrMapOvr>
</p:sld>
</file>

<file path=ppt/tags/tag1.xml><?xml version="1.0" encoding="utf-8"?>
<p:tagLst xmlns:p="http://schemas.openxmlformats.org/presentationml/2006/main">
  <p:tag name="ISLIDE.GUIDESSETTING" val="{&quot;Id&quot;:&quot;GuidesStyle_None&quot;,&quot;Name&quot;:&quot;无&quot;,&quot;HeaderHeight&quot;:0.0,&quot;FooterHeight&quot;:0.0,&quot;SideMargin&quot;:0.0,&quot;TopMargin&quot;:0.0,&quot;BottomMargin&quot;:0.0,&quot;IntervalMargin&quot;:0.0,&quot;SettingType&quot;:&quot;System&quot;}"/>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tigyf20w">
      <a:majorFont>
        <a:latin typeface=""/>
        <a:ea typeface="微软雅黑"/>
        <a:cs typeface=""/>
      </a:majorFont>
      <a:minorFont>
        <a:latin typeface=""/>
        <a:ea typeface="微软雅黑"/>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0</TotalTime>
  <Words>4898</Words>
  <Application>WPS 演示</Application>
  <PresentationFormat>全屏显示(4:3)</PresentationFormat>
  <Paragraphs>318</Paragraphs>
  <Slides>31</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31</vt:i4>
      </vt:variant>
    </vt:vector>
  </HeadingPairs>
  <TitlesOfParts>
    <vt:vector size="42" baseType="lpstr">
      <vt:lpstr>Arial</vt:lpstr>
      <vt:lpstr>宋体</vt:lpstr>
      <vt:lpstr>Wingdings</vt:lpstr>
      <vt:lpstr>华文中宋</vt:lpstr>
      <vt:lpstr>Times New Roman</vt:lpstr>
      <vt:lpstr>黑体</vt:lpstr>
      <vt:lpstr>Wingdings</vt:lpstr>
      <vt:lpstr>微软雅黑</vt:lpstr>
      <vt:lpstr>Arial Unicode MS</vt:lpstr>
      <vt:lpstr>Calibri</vt:lpstr>
      <vt:lpstr>NewsPrint</vt:lpstr>
      <vt:lpstr>上海市城镇居民基本医疗保险 与大学生系列商业保险简介 </vt:lpstr>
      <vt:lpstr>概述</vt:lpstr>
      <vt:lpstr>大学生城镇居保</vt:lpstr>
      <vt:lpstr>参保对象</vt:lpstr>
      <vt:lpstr>大学生城镇居保参保流程</vt:lpstr>
      <vt:lpstr>医保参保后就医指南</vt:lpstr>
      <vt:lpstr>医保参保后就医指南</vt:lpstr>
      <vt:lpstr>保障待遇</vt:lpstr>
      <vt:lpstr>大学生城镇居保报销流程</vt:lpstr>
      <vt:lpstr>PowerPoint 演示文稿</vt:lpstr>
      <vt:lpstr>                       电话：54742400</vt:lpstr>
      <vt:lpstr>大学生系列商业保险</vt:lpstr>
      <vt:lpstr>PowerPoint 演示文稿</vt:lpstr>
      <vt:lpstr>商保客服电话</vt:lpstr>
      <vt:lpstr>PowerPoint 演示文稿</vt:lpstr>
      <vt:lpstr>PowerPoint 演示文稿</vt:lpstr>
      <vt:lpstr>PowerPoint 演示文稿</vt:lpstr>
      <vt:lpstr>商业保险理赔材料</vt:lpstr>
      <vt:lpstr>居保和商保理赔范围图例说明</vt:lpstr>
      <vt:lpstr>商保理赔案例分析</vt:lpstr>
      <vt:lpstr>本科生参加商保获赔</vt:lpstr>
      <vt:lpstr>研究生参加商保获赔</vt:lpstr>
      <vt:lpstr>保险常见Q&amp;A</vt:lpstr>
      <vt:lpstr>保险常见Q&amp;A</vt:lpstr>
      <vt:lpstr>保险常见Q&amp;A</vt:lpstr>
      <vt:lpstr>保险常见Q&amp;A</vt:lpstr>
      <vt:lpstr>保险常见Q&amp;A</vt:lpstr>
      <vt:lpstr>保险常见Q&amp;A</vt:lpstr>
      <vt:lpstr>保险常见Q&amp;A</vt:lpstr>
      <vt:lpstr>关注官方微信可获得更多资讯</vt:lpstr>
      <vt:lpstr>谢	谢！</vt:lpstr>
    </vt:vector>
  </TitlesOfParts>
  <Company>SJTU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VIVIAN</dc:creator>
  <cp:lastModifiedBy>然然</cp:lastModifiedBy>
  <cp:revision>559</cp:revision>
  <dcterms:created xsi:type="dcterms:W3CDTF">2012-09-03T03:00:00Z</dcterms:created>
  <dcterms:modified xsi:type="dcterms:W3CDTF">2020-11-30T01:40:08Z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